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9" r:id="rId2"/>
    <p:sldId id="257" r:id="rId3"/>
    <p:sldId id="258" r:id="rId4"/>
    <p:sldId id="264" r:id="rId5"/>
    <p:sldId id="265" r:id="rId6"/>
    <p:sldId id="296" r:id="rId7"/>
    <p:sldId id="297" r:id="rId8"/>
    <p:sldId id="268" r:id="rId9"/>
    <p:sldId id="269" r:id="rId10"/>
    <p:sldId id="270" r:id="rId11"/>
    <p:sldId id="272" r:id="rId12"/>
    <p:sldId id="289" r:id="rId13"/>
    <p:sldId id="290" r:id="rId14"/>
    <p:sldId id="291" r:id="rId15"/>
    <p:sldId id="299" r:id="rId16"/>
    <p:sldId id="300" r:id="rId17"/>
    <p:sldId id="301" r:id="rId18"/>
    <p:sldId id="307" r:id="rId19"/>
    <p:sldId id="323" r:id="rId20"/>
    <p:sldId id="256" r:id="rId21"/>
    <p:sldId id="320" r:id="rId22"/>
    <p:sldId id="321" r:id="rId23"/>
    <p:sldId id="322" r:id="rId24"/>
    <p:sldId id="260" r:id="rId25"/>
    <p:sldId id="261" r:id="rId26"/>
    <p:sldId id="324" r:id="rId27"/>
    <p:sldId id="329" r:id="rId28"/>
    <p:sldId id="325" r:id="rId29"/>
    <p:sldId id="326" r:id="rId30"/>
    <p:sldId id="327" r:id="rId31"/>
    <p:sldId id="263" r:id="rId32"/>
    <p:sldId id="328" r:id="rId33"/>
    <p:sldId id="330" r:id="rId34"/>
    <p:sldId id="331" r:id="rId35"/>
    <p:sldId id="332" r:id="rId36"/>
    <p:sldId id="335" r:id="rId37"/>
    <p:sldId id="336" r:id="rId38"/>
    <p:sldId id="333" r:id="rId39"/>
    <p:sldId id="334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7" r:id="rId49"/>
    <p:sldId id="345" r:id="rId50"/>
    <p:sldId id="346" r:id="rId51"/>
    <p:sldId id="348" r:id="rId52"/>
    <p:sldId id="349" r:id="rId53"/>
    <p:sldId id="351" r:id="rId54"/>
    <p:sldId id="350" r:id="rId55"/>
    <p:sldId id="352" r:id="rId56"/>
    <p:sldId id="356" r:id="rId57"/>
    <p:sldId id="358" r:id="rId58"/>
    <p:sldId id="353" r:id="rId59"/>
    <p:sldId id="357" r:id="rId60"/>
    <p:sldId id="354" r:id="rId61"/>
    <p:sldId id="355" r:id="rId62"/>
    <p:sldId id="368" r:id="rId63"/>
    <p:sldId id="361" r:id="rId64"/>
    <p:sldId id="362" r:id="rId65"/>
    <p:sldId id="363" r:id="rId66"/>
    <p:sldId id="364" r:id="rId67"/>
    <p:sldId id="367" r:id="rId68"/>
    <p:sldId id="365" r:id="rId69"/>
    <p:sldId id="366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E"/>
    <a:srgbClr val="2178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5184" autoAdjust="0"/>
  </p:normalViewPr>
  <p:slideViewPr>
    <p:cSldViewPr snapToGrid="0">
      <p:cViewPr>
        <p:scale>
          <a:sx n="62" d="100"/>
          <a:sy n="62" d="100"/>
        </p:scale>
        <p:origin x="1714" y="5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066DA-44A7-489A-A2A9-BB601C82BBA7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7F30-E7A1-4793-ADE0-44B8D3A3E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581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19256-AD5F-481D-AE99-B165F897D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D3E8BF-5A9D-47B1-9309-A8DF476E9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DC59C-E424-430D-818B-6006196F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3C4CE-AF05-4A9E-84B7-D9A547A2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1194A-BF6C-419D-BFCB-E5450555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2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FD17C-3A9C-47D9-AEF6-C5B889D6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FE3A2A-5DC3-4BDE-9727-204977578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4E588-23AC-47B4-8035-8384382B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A2D21-3E5B-47EB-AF07-32A707BE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F9F6ED-75AB-4E32-947D-5C9DE569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39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9FFB99-4893-4B76-A275-33E9A708D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ADE37B-9B2F-4F51-8170-ED739DA1C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D8E69D-880A-42DD-9BFE-229C10A07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4B22B-DBA9-415E-8A76-6AA9C71F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3250B-30BF-4375-8090-38FF3280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51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6C8C5-5F4F-40BB-82EE-026BBCB3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70DEC-F00C-4CD3-A630-E787F4F6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581FB-A05E-4E56-8273-EEADB5D8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8D34A-10B1-429D-B730-4377EB9E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5DEC02-91FB-4FD7-A8E7-F1F83DF1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49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B5963-FB4C-4FBA-8FE6-BAD41BD8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E4C4C-7370-4922-9AD1-202B8DF24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0B792-A600-4124-9889-3DF7CE4F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F838BE-B11A-4119-8AC2-60A54461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91331A-24DF-4436-BAB4-5E2A1821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5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908D3-D993-4339-87FB-FF83EB12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1198D7-903F-47F7-B755-4A3714311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141BD0-A039-4DAB-97B3-015066106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35CA5D-4D08-4816-B883-B41FF29C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2EF23C-6F9A-4EF1-879C-D39A92CD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75499D-49A1-453C-BCBD-8032A64A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5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4094D-0B90-477B-BE91-DC88687C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A08D3-9716-4256-9C46-FE267D26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9C1B7E-7855-47D0-8477-030409834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3C689F-520C-4BC6-ACA7-6AE44B9E9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E17944-9D0A-44C9-ABD9-566420794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0D2FCA-4352-49DE-BC6C-3CC5F69B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F8A1D1-8E2E-4C6F-9502-403B3535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D3E170-7420-4ED0-AB98-1466EA4B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2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EDCA-0919-4071-83C2-1208A150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BBBA90-2984-47D7-B593-0BFFED7D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96978-4182-4643-90C4-9B815E47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0AFEF8-525D-44C4-AE99-9ED611F7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09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819D30-9BF6-4F8E-AC8C-B4849591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5240C3-72E6-4B85-9D88-83138399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CD9E9-3305-4560-BC87-71F5CB0B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26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AF85E-1E16-491F-AE51-25A58DC6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328E8-DE52-40C4-B09D-D125D79E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3B94D4-7D9A-4730-AD13-9FCF7800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7FCE38-8999-4D0D-8E7D-29497895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DC1F7E-7683-4F3D-8D8E-F38BAEA0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3AC76-617C-4C80-BC8B-D1E25EB0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06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BC08E-1BB9-4821-9095-DDCA76B2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BF5D78-2F7C-4ED0-AE56-AC29003CE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210249-501D-4B43-B721-CEB1821FE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A1A45F-65B7-4517-B5AE-3F2DB817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A26776-2488-4BB7-B163-E907CFE4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462E9A-ADDB-4F25-AB7A-BDE8C364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74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6642B9-39D6-4916-9168-8BC48BAC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CF904E-4EB0-4017-925C-E0627DBA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FCFFF-42F1-416E-B0E9-83880F40A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EA4E-DEFB-4B0D-A2D8-8DACDE2ABBD4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519F0B-716A-4B99-BEF1-7F3E7958A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F6FBF-B290-4951-8959-D40541920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6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511628ED-8C67-4F30-A33E-A10247B3EF07}"/>
              </a:ext>
            </a:extLst>
          </p:cNvPr>
          <p:cNvGrpSpPr/>
          <p:nvPr/>
        </p:nvGrpSpPr>
        <p:grpSpPr>
          <a:xfrm>
            <a:off x="285892" y="1419294"/>
            <a:ext cx="6342136" cy="2519173"/>
            <a:chOff x="314467" y="1111023"/>
            <a:chExt cx="6342136" cy="251917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DA5B218-0600-4503-9997-954453CA0FF7}"/>
                </a:ext>
              </a:extLst>
            </p:cNvPr>
            <p:cNvGrpSpPr/>
            <p:nvPr/>
          </p:nvGrpSpPr>
          <p:grpSpPr>
            <a:xfrm>
              <a:off x="314467" y="1111023"/>
              <a:ext cx="6342136" cy="2519173"/>
              <a:chOff x="616620" y="1003772"/>
              <a:chExt cx="5866533" cy="2425228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91EC5498-08E9-4E48-BF5A-98B3751E43DC}"/>
                  </a:ext>
                </a:extLst>
              </p:cNvPr>
              <p:cNvGrpSpPr/>
              <p:nvPr/>
            </p:nvGrpSpPr>
            <p:grpSpPr>
              <a:xfrm>
                <a:off x="616620" y="1003772"/>
                <a:ext cx="5866533" cy="2425228"/>
                <a:chOff x="1014205" y="1268683"/>
                <a:chExt cx="7083201" cy="3036988"/>
              </a:xfrm>
            </p:grpSpPr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539F53EB-C590-47E2-A019-6069827862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6579"/>
                <a:stretch/>
              </p:blipFill>
              <p:spPr>
                <a:xfrm>
                  <a:off x="1058431" y="1502684"/>
                  <a:ext cx="7038975" cy="2802987"/>
                </a:xfrm>
                <a:prstGeom prst="rect">
                  <a:avLst/>
                </a:prstGeom>
              </p:spPr>
            </p:pic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4981F79B-0029-4755-A47F-D873B713444E}"/>
                    </a:ext>
                  </a:extLst>
                </p:cNvPr>
                <p:cNvSpPr txBox="1"/>
                <p:nvPr/>
              </p:nvSpPr>
              <p:spPr>
                <a:xfrm>
                  <a:off x="1957838" y="1318018"/>
                  <a:ext cx="8499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G444E</a:t>
                  </a:r>
                  <a:endParaRPr lang="zh-CN" altLang="en-US" b="1" dirty="0"/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FD95DD9-B36B-40F0-883E-C20505797D4B}"/>
                    </a:ext>
                  </a:extLst>
                </p:cNvPr>
                <p:cNvSpPr/>
                <p:nvPr/>
              </p:nvSpPr>
              <p:spPr>
                <a:xfrm>
                  <a:off x="1014205" y="1268683"/>
                  <a:ext cx="2654423" cy="6439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Osm-3 p802</a:t>
                  </a:r>
                  <a:endParaRPr lang="zh-CN" altLang="en-US" dirty="0"/>
                </a:p>
              </p:txBody>
            </p:sp>
          </p:grp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B1BC157-2868-45DB-B0B2-89BAB23341BA}"/>
                  </a:ext>
                </a:extLst>
              </p:cNvPr>
              <p:cNvSpPr/>
              <p:nvPr/>
            </p:nvSpPr>
            <p:spPr>
              <a:xfrm>
                <a:off x="4403834" y="1818290"/>
                <a:ext cx="1418897" cy="273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73F600B-E2BA-4C36-A60A-7AA22E0EA970}"/>
                  </a:ext>
                </a:extLst>
              </p:cNvPr>
              <p:cNvSpPr txBox="1"/>
              <p:nvPr/>
            </p:nvSpPr>
            <p:spPr>
              <a:xfrm>
                <a:off x="4625929" y="1777145"/>
                <a:ext cx="1102011" cy="355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dye-filling</a:t>
                </a:r>
                <a:endParaRPr lang="zh-CN" altLang="en-US" dirty="0"/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6265F2-8C32-4D57-AA1C-E9E98A24D1B1}"/>
                </a:ext>
              </a:extLst>
            </p:cNvPr>
            <p:cNvSpPr/>
            <p:nvPr/>
          </p:nvSpPr>
          <p:spPr>
            <a:xfrm>
              <a:off x="584626" y="2109367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01138DC-7ABC-49B4-9EBA-B9DB8DE755C6}"/>
                </a:ext>
              </a:extLst>
            </p:cNvPr>
            <p:cNvSpPr/>
            <p:nvPr/>
          </p:nvSpPr>
          <p:spPr>
            <a:xfrm>
              <a:off x="2691177" y="2700438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E0E0D6E-1105-4867-B7E0-EE8B7B8D4219}"/>
                </a:ext>
              </a:extLst>
            </p:cNvPr>
            <p:cNvSpPr/>
            <p:nvPr/>
          </p:nvSpPr>
          <p:spPr>
            <a:xfrm>
              <a:off x="4504025" y="1906036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47298503-CC14-4D08-AE62-D2F7F51DBC92}"/>
              </a:ext>
            </a:extLst>
          </p:cNvPr>
          <p:cNvSpPr txBox="1"/>
          <p:nvPr/>
        </p:nvSpPr>
        <p:spPr>
          <a:xfrm>
            <a:off x="4502416" y="216129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Phenotype II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6EA620-32C0-4ECC-856F-9F3C9308F13D}"/>
              </a:ext>
            </a:extLst>
          </p:cNvPr>
          <p:cNvSpPr txBox="1"/>
          <p:nvPr/>
        </p:nvSpPr>
        <p:spPr>
          <a:xfrm>
            <a:off x="513739" y="2407291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Phenotype I</a:t>
            </a:r>
            <a:endParaRPr lang="zh-CN" altLang="en-US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ACFE590B-507C-438F-96C1-D2242EFAE8E8}"/>
              </a:ext>
            </a:extLst>
          </p:cNvPr>
          <p:cNvSpPr/>
          <p:nvPr/>
        </p:nvSpPr>
        <p:spPr>
          <a:xfrm>
            <a:off x="6400800" y="1953446"/>
            <a:ext cx="676275" cy="26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583598C-E01A-46C0-A724-F39ABF6AA596}"/>
              </a:ext>
            </a:extLst>
          </p:cNvPr>
          <p:cNvSpPr txBox="1"/>
          <p:nvPr/>
        </p:nvSpPr>
        <p:spPr>
          <a:xfrm>
            <a:off x="7548465" y="191864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Whole </a:t>
            </a:r>
            <a:r>
              <a:rPr lang="en-US" altLang="zh-CN"/>
              <a:t>Genome Sequencing</a:t>
            </a:r>
            <a:endParaRPr lang="zh-CN" altLang="en-US" dirty="0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5052CB03-EA75-4DDC-874E-C8832302F560}"/>
              </a:ext>
            </a:extLst>
          </p:cNvPr>
          <p:cNvSpPr/>
          <p:nvPr/>
        </p:nvSpPr>
        <p:spPr>
          <a:xfrm rot="5400000">
            <a:off x="8585415" y="2360993"/>
            <a:ext cx="676275" cy="646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DF921A-CE96-43A7-8FF4-194B41E29CD0}"/>
              </a:ext>
            </a:extLst>
          </p:cNvPr>
          <p:cNvSpPr txBox="1"/>
          <p:nvPr/>
        </p:nvSpPr>
        <p:spPr>
          <a:xfrm>
            <a:off x="6667627" y="3059668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Compare with wildtype</a:t>
            </a:r>
            <a:endParaRPr lang="zh-CN" altLang="en-US" dirty="0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A35F4BC4-529A-4DD4-8C7A-E952C1D69C41}"/>
              </a:ext>
            </a:extLst>
          </p:cNvPr>
          <p:cNvSpPr/>
          <p:nvPr/>
        </p:nvSpPr>
        <p:spPr>
          <a:xfrm rot="5400000">
            <a:off x="8583302" y="3522581"/>
            <a:ext cx="676275" cy="646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4CF4F74-5B94-42B6-914A-262968C0EBFB}"/>
              </a:ext>
            </a:extLst>
          </p:cNvPr>
          <p:cNvSpPr txBox="1"/>
          <p:nvPr/>
        </p:nvSpPr>
        <p:spPr>
          <a:xfrm>
            <a:off x="6950492" y="4242706"/>
            <a:ext cx="458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~300 Single nucleotide variation due to EMS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D267E26-570C-4AE7-BA9C-4C48A673995B}"/>
              </a:ext>
            </a:extLst>
          </p:cNvPr>
          <p:cNvSpPr txBox="1"/>
          <p:nvPr/>
        </p:nvSpPr>
        <p:spPr>
          <a:xfrm>
            <a:off x="7548465" y="1613397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Mapping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8DAD443-8FFA-440B-BE2B-0B0CEC46798D}"/>
              </a:ext>
            </a:extLst>
          </p:cNvPr>
          <p:cNvSpPr txBox="1"/>
          <p:nvPr/>
        </p:nvSpPr>
        <p:spPr>
          <a:xfrm>
            <a:off x="9136573" y="3059668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And Mapping samples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2FECED6-C203-4DCB-B6F6-15FE17DE8D46}"/>
              </a:ext>
            </a:extLst>
          </p:cNvPr>
          <p:cNvSpPr txBox="1"/>
          <p:nvPr/>
        </p:nvSpPr>
        <p:spPr>
          <a:xfrm>
            <a:off x="6674838" y="4612038"/>
            <a:ext cx="518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Can focus on about ¼ length of a Chromosome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55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BDFC66-4BC5-4E8D-AEB7-5F9969A68C50}"/>
              </a:ext>
            </a:extLst>
          </p:cNvPr>
          <p:cNvSpPr txBox="1"/>
          <p:nvPr/>
        </p:nvSpPr>
        <p:spPr>
          <a:xfrm>
            <a:off x="281837" y="222266"/>
            <a:ext cx="916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Both them are no-suppressor mutations: nekl-4(75) vs nekl-3(7)</a:t>
            </a:r>
            <a:endParaRPr lang="zh-CN" altLang="en-US" sz="2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75346-F83A-4B73-BDD3-7F5E1F9B0BBF}"/>
              </a:ext>
            </a:extLst>
          </p:cNvPr>
          <p:cNvGrpSpPr/>
          <p:nvPr/>
        </p:nvGrpSpPr>
        <p:grpSpPr>
          <a:xfrm>
            <a:off x="849176" y="574217"/>
            <a:ext cx="7828959" cy="923330"/>
            <a:chOff x="716847" y="1944349"/>
            <a:chExt cx="782895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416E845-9941-480B-ACD2-81BD1A7A71BF}"/>
                </a:ext>
              </a:extLst>
            </p:cNvPr>
            <p:cNvSpPr txBox="1"/>
            <p:nvPr/>
          </p:nvSpPr>
          <p:spPr>
            <a:xfrm>
              <a:off x="716847" y="2245709"/>
              <a:ext cx="3793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P(nekl-4+,nekl-3+) = </a:t>
              </a:r>
              <a:endParaRPr lang="zh-CN" altLang="en-US" sz="28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7AF2CF8-5581-49EE-B954-EAAA1470B65C}"/>
                </a:ext>
              </a:extLst>
            </p:cNvPr>
            <p:cNvGrpSpPr/>
            <p:nvPr/>
          </p:nvGrpSpPr>
          <p:grpSpPr>
            <a:xfrm>
              <a:off x="4570866" y="1944349"/>
              <a:ext cx="3974940" cy="923330"/>
              <a:chOff x="6511881" y="3018617"/>
              <a:chExt cx="3974940" cy="923330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63E470A-6235-491F-B009-F250D2930B0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FDF048-1471-4A64-84B1-4843D038E96C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9C160A-3E38-4C7F-A0BB-844B22A98F7F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3502732-3D6C-4356-9823-7879904C59BE}"/>
                  </a:ext>
                </a:extLst>
              </p:cNvPr>
              <p:cNvSpPr txBox="1"/>
              <p:nvPr/>
            </p:nvSpPr>
            <p:spPr>
              <a:xfrm>
                <a:off x="7236921" y="3350756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0.0582</a:t>
                </a:r>
                <a:endParaRPr lang="zh-CN" altLang="en-US" sz="2400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260C936-7F82-427E-83EF-A7DC47C7C6A8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E4E04FE-1813-497B-B83A-510A014B5420}"/>
                  </a:ext>
                </a:extLst>
              </p:cNvPr>
              <p:cNvSpPr txBox="1"/>
              <p:nvPr/>
            </p:nvSpPr>
            <p:spPr>
              <a:xfrm>
                <a:off x="8546320" y="3343153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0.9418</a:t>
                </a:r>
                <a:endParaRPr lang="zh-CN" altLang="en-US" sz="2400" b="1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5C416ED-C999-46C8-B4DE-B199C6CF433A}"/>
                  </a:ext>
                </a:extLst>
              </p:cNvPr>
              <p:cNvSpPr txBox="1"/>
              <p:nvPr/>
            </p:nvSpPr>
            <p:spPr>
              <a:xfrm>
                <a:off x="9795606" y="3150884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041351E-A955-44A2-A2E9-728E2D62E23B}"/>
              </a:ext>
            </a:extLst>
          </p:cNvPr>
          <p:cNvSpPr txBox="1"/>
          <p:nvPr/>
        </p:nvSpPr>
        <p:spPr>
          <a:xfrm>
            <a:off x="8623223" y="877932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*P(no sup)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5E21E4-F8CE-4680-A47C-B218850A7E08}"/>
              </a:ext>
            </a:extLst>
          </p:cNvPr>
          <p:cNvSpPr txBox="1"/>
          <p:nvPr/>
        </p:nvSpPr>
        <p:spPr>
          <a:xfrm>
            <a:off x="4430408" y="6271574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 &lt; 0.05: x&lt;2.04 or </a:t>
            </a:r>
            <a:r>
              <a:rPr lang="en-US" altLang="zh-CN" sz="2400" b="1" strike="sngStrike" dirty="0"/>
              <a:t>x &gt; 8.4</a:t>
            </a:r>
            <a:endParaRPr lang="zh-CN" altLang="en-US" sz="2400" b="1" strike="sngStrike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7C0D8BC-B1FA-43CA-893D-D28AB3CE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96" y="1627778"/>
            <a:ext cx="9319276" cy="44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9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390" y="46847"/>
            <a:ext cx="3491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Gene to gene p value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6DF386-767A-4B54-B25C-397D739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3" y="716260"/>
            <a:ext cx="9510713" cy="49492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8D6E39-EDB0-4D66-8B46-A229E1305734}"/>
              </a:ext>
            </a:extLst>
          </p:cNvPr>
          <p:cNvSpPr txBox="1"/>
          <p:nvPr/>
        </p:nvSpPr>
        <p:spPr>
          <a:xfrm>
            <a:off x="3533775" y="5957867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P&lt;0.05: n&lt;a suppressor n&gt;b enhancer?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5011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1004670" y="985836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1069990" y="1084015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570530" y="2138554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0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172203" y="2677670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216554" y="2662239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372725" y="108401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0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AEF54E-233A-47B8-9017-28E4068E1F88}"/>
              </a:ext>
            </a:extLst>
          </p:cNvPr>
          <p:cNvSpPr txBox="1"/>
          <p:nvPr/>
        </p:nvSpPr>
        <p:spPr>
          <a:xfrm>
            <a:off x="560439" y="400278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/>
              <a:t>Toy data</a:t>
            </a:r>
            <a:r>
              <a:rPr lang="ja-JP" altLang="en-US" b="1" dirty="0"/>
              <a:t>：</a:t>
            </a:r>
            <a:r>
              <a:rPr lang="en-US" altLang="zh-CN" b="1" dirty="0"/>
              <a:t>Che-3, osm-3, unc-89, let-418</a:t>
            </a:r>
            <a:endParaRPr lang="zh-CN" altLang="en-US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C42401-8F33-4420-AEE9-40721D4B3195}"/>
              </a:ext>
            </a:extLst>
          </p:cNvPr>
          <p:cNvGrpSpPr/>
          <p:nvPr/>
        </p:nvGrpSpPr>
        <p:grpSpPr>
          <a:xfrm>
            <a:off x="1144307" y="1749846"/>
            <a:ext cx="11783963" cy="1625886"/>
            <a:chOff x="1022554" y="1033459"/>
            <a:chExt cx="11783963" cy="162588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7D845D0-FEF6-4D7B-95BF-A36AE29156E5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9954F9-ED76-4596-8A42-1179F8EE1868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0BC355A-C42D-4ECA-A45F-78B6F1D97B64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FA86C67-FE18-4560-965D-7268D8985E88}"/>
                </a:ext>
              </a:extLst>
            </p:cNvPr>
            <p:cNvSpPr txBox="1"/>
            <p:nvPr/>
          </p:nvSpPr>
          <p:spPr>
            <a:xfrm>
              <a:off x="4832555" y="1033459"/>
              <a:ext cx="1512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D3A087-D0ED-45F2-8CC1-FBF72E314DD4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26D022A-ABF2-44F5-937E-3D1F9C17B73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0247F8F-BC59-417B-9EA9-7B224F677A83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0B059A-D0A7-482C-9F45-49425A3DECF2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F4FA13-6000-447D-B54B-8E8728BE0FB6}"/>
                </a:ext>
              </a:extLst>
            </p:cNvPr>
            <p:cNvSpPr txBox="1"/>
            <p:nvPr/>
          </p:nvSpPr>
          <p:spPr>
            <a:xfrm>
              <a:off x="5067828" y="1402791"/>
              <a:ext cx="9156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95000</a:t>
              </a:r>
            </a:p>
            <a:p>
              <a:r>
                <a:rPr lang="en-GB" altLang="zh-CN" dirty="0"/>
                <a:t>98000</a:t>
              </a:r>
            </a:p>
            <a:p>
              <a:r>
                <a:rPr lang="en-GB" altLang="zh-CN" dirty="0"/>
                <a:t>43000</a:t>
              </a:r>
            </a:p>
            <a:p>
              <a:r>
                <a:rPr lang="en-GB" altLang="zh-CN" dirty="0"/>
                <a:t>175000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911E825-82E8-4EED-9605-86B65788D028}"/>
                </a:ext>
              </a:extLst>
            </p:cNvPr>
            <p:cNvSpPr txBox="1"/>
            <p:nvPr/>
          </p:nvSpPr>
          <p:spPr>
            <a:xfrm>
              <a:off x="7053170" y="1409400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26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3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E88C46-57CA-4B7F-AFDC-B65119C0F596}"/>
                </a:ext>
              </a:extLst>
            </p:cNvPr>
            <p:cNvSpPr txBox="1"/>
            <p:nvPr/>
          </p:nvSpPr>
          <p:spPr>
            <a:xfrm>
              <a:off x="8272753" y="1402789"/>
              <a:ext cx="3064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6</a:t>
              </a:r>
            </a:p>
            <a:p>
              <a:r>
                <a:rPr lang="en-GB" altLang="zh-CN" dirty="0"/>
                <a:t>2</a:t>
              </a:r>
            </a:p>
            <a:p>
              <a:r>
                <a:rPr lang="en-GB" altLang="zh-CN" dirty="0"/>
                <a:t>1</a:t>
              </a:r>
            </a:p>
            <a:p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B20D7B1-F3D1-49BF-A9EF-3335945554B5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CFBE3FF-5434-4689-8A22-CA9DB9F1A3A2}"/>
                </a:ext>
              </a:extLst>
            </p:cNvPr>
            <p:cNvSpPr txBox="1"/>
            <p:nvPr/>
          </p:nvSpPr>
          <p:spPr>
            <a:xfrm>
              <a:off x="9281343" y="1402788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33</a:t>
              </a:r>
            </a:p>
            <a:p>
              <a:r>
                <a:rPr lang="en-GB" altLang="zh-CN" dirty="0"/>
                <a:t>32</a:t>
              </a:r>
            </a:p>
            <a:p>
              <a:r>
                <a:rPr lang="en-GB" altLang="zh-CN" dirty="0"/>
                <a:t>16</a:t>
              </a:r>
            </a:p>
            <a:p>
              <a:r>
                <a:rPr lang="en-GB" altLang="zh-CN" dirty="0"/>
                <a:t>45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E7F395F-26A3-4668-B43C-65895295FAD8}"/>
                </a:ext>
              </a:extLst>
            </p:cNvPr>
            <p:cNvSpPr txBox="1"/>
            <p:nvPr/>
          </p:nvSpPr>
          <p:spPr>
            <a:xfrm>
              <a:off x="10304516" y="1402787"/>
              <a:ext cx="77938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1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1 (+1)</a:t>
              </a:r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69CE3B3-F47A-4B9F-9F59-123510D624D0}"/>
              </a:ext>
            </a:extLst>
          </p:cNvPr>
          <p:cNvSpPr txBox="1"/>
          <p:nvPr/>
        </p:nvSpPr>
        <p:spPr>
          <a:xfrm>
            <a:off x="1144307" y="366978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1. normalization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/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𝑔𝑒𝑛𝑒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𝑠𝑛𝑝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472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074EB4E-D7D3-4E7B-8739-495EE96489D7}"/>
              </a:ext>
            </a:extLst>
          </p:cNvPr>
          <p:cNvGrpSpPr/>
          <p:nvPr/>
        </p:nvGrpSpPr>
        <p:grpSpPr>
          <a:xfrm>
            <a:off x="1042219" y="2917723"/>
            <a:ext cx="11783963" cy="1625885"/>
            <a:chOff x="1022554" y="1033460"/>
            <a:chExt cx="11783963" cy="162588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24F8E1D-CC31-4EFC-9F68-8F3357BD4368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082445-D879-483C-9E9D-FA944E4E333C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40CF09-D869-4ED2-ABB5-2D0A3EAB7365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ADD8E3-747E-43B1-8317-CC2B9A253952}"/>
                </a:ext>
              </a:extLst>
            </p:cNvPr>
            <p:cNvSpPr txBox="1"/>
            <p:nvPr/>
          </p:nvSpPr>
          <p:spPr>
            <a:xfrm>
              <a:off x="4657059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E5ACB81-12DF-46DF-A535-0D95526F32AD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79D1A34-B7E6-435B-914D-850CED5F848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5722FF-8141-4E1A-A729-62EFCD4D3CFE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B0622B8-448D-4096-8E1C-143C073F60ED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08594B8-D8DF-41A3-8F75-CD51ED1EBAD2}"/>
                </a:ext>
              </a:extLst>
            </p:cNvPr>
            <p:cNvSpPr txBox="1"/>
            <p:nvPr/>
          </p:nvSpPr>
          <p:spPr>
            <a:xfrm>
              <a:off x="6887194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0.391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AFECB91-3C9E-45A3-9349-99D200AA2D75}"/>
                </a:ext>
              </a:extLst>
            </p:cNvPr>
            <p:cNvSpPr txBox="1"/>
            <p:nvPr/>
          </p:nvSpPr>
          <p:spPr>
            <a:xfrm>
              <a:off x="803702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2.129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15E5836-6BFA-4B6C-9C80-9D0421AD6DF4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FC570AE-797A-437E-9753-986E3356A64F}"/>
                </a:ext>
              </a:extLst>
            </p:cNvPr>
            <p:cNvSpPr txBox="1"/>
            <p:nvPr/>
          </p:nvSpPr>
          <p:spPr>
            <a:xfrm>
              <a:off x="913739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7.552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FB06687-A54F-4CEB-BA5B-D95F79ECC5E8}"/>
                </a:ext>
              </a:extLst>
            </p:cNvPr>
            <p:cNvSpPr txBox="1"/>
            <p:nvPr/>
          </p:nvSpPr>
          <p:spPr>
            <a:xfrm>
              <a:off x="10278938" y="1402790"/>
              <a:ext cx="60144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23.5</a:t>
              </a:r>
            </a:p>
            <a:p>
              <a:r>
                <a:rPr lang="en-GB" altLang="zh-CN" dirty="0"/>
                <a:t>  -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/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ad>
                        <m:ra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g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g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/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zh-CN" sz="3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blipFill>
                <a:blip r:embed="rId3"/>
                <a:stretch>
                  <a:fillRect l="-18908" t="-10526" b="-9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E02757A-122A-4159-B8B8-D2BCECD8C12B}"/>
              </a:ext>
            </a:extLst>
          </p:cNvPr>
          <p:cNvSpPr txBox="1"/>
          <p:nvPr/>
        </p:nvSpPr>
        <p:spPr>
          <a:xfrm>
            <a:off x="3445751" y="334297"/>
            <a:ext cx="498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 the M score of a gene in different screenings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014486-487C-4447-BC95-DC4F0076F91E}"/>
              </a:ext>
            </a:extLst>
          </p:cNvPr>
          <p:cNvSpPr txBox="1"/>
          <p:nvPr/>
        </p:nvSpPr>
        <p:spPr>
          <a:xfrm>
            <a:off x="1189378" y="5125065"/>
            <a:ext cx="94099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Conclusion:</a:t>
            </a:r>
          </a:p>
          <a:p>
            <a:r>
              <a:rPr lang="en-US" altLang="zh-CN" dirty="0"/>
              <a:t>Gene a and Gene b might be the candidate of che-3 screening, Gene c  and Gene d is a trash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711F51-9D59-44FB-8A16-1D5D9E9E0041}"/>
              </a:ext>
            </a:extLst>
          </p:cNvPr>
          <p:cNvSpPr txBox="1"/>
          <p:nvPr/>
        </p:nvSpPr>
        <p:spPr>
          <a:xfrm>
            <a:off x="4926940" y="3268347"/>
            <a:ext cx="9156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95000</a:t>
            </a:r>
          </a:p>
          <a:p>
            <a:r>
              <a:rPr lang="en-GB" altLang="zh-CN" dirty="0"/>
              <a:t>98000</a:t>
            </a:r>
          </a:p>
          <a:p>
            <a:r>
              <a:rPr lang="en-GB" altLang="zh-CN" dirty="0"/>
              <a:t>43000</a:t>
            </a:r>
          </a:p>
          <a:p>
            <a:r>
              <a:rPr lang="en-GB" altLang="zh-CN" dirty="0"/>
              <a:t>175000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407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C12227-FB9A-406F-AB10-55616448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19" y="959998"/>
            <a:ext cx="8229600" cy="2000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37395A-19F2-40F2-A124-FD5DF36B84D2}"/>
              </a:ext>
            </a:extLst>
          </p:cNvPr>
          <p:cNvSpPr txBox="1"/>
          <p:nvPr/>
        </p:nvSpPr>
        <p:spPr>
          <a:xfrm>
            <a:off x="423153" y="81188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 G444E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ABA39-5718-47D2-9C6B-71127AB91E97}"/>
              </a:ext>
            </a:extLst>
          </p:cNvPr>
          <p:cNvSpPr/>
          <p:nvPr/>
        </p:nvSpPr>
        <p:spPr>
          <a:xfrm>
            <a:off x="2989431" y="1181216"/>
            <a:ext cx="828675" cy="21907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A375A6-2BB7-43AB-AF68-FDBC500C2753}"/>
              </a:ext>
            </a:extLst>
          </p:cNvPr>
          <p:cNvSpPr/>
          <p:nvPr/>
        </p:nvSpPr>
        <p:spPr>
          <a:xfrm>
            <a:off x="3008481" y="2070732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2FD48B-136D-439E-B50E-4920B719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19" y="3630689"/>
            <a:ext cx="9314234" cy="186284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06FACA-CCC1-4243-908F-56E48CB16407}"/>
              </a:ext>
            </a:extLst>
          </p:cNvPr>
          <p:cNvSpPr txBox="1"/>
          <p:nvPr/>
        </p:nvSpPr>
        <p:spPr>
          <a:xfrm>
            <a:off x="437847" y="326135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 T164E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7E24F7-7EFE-4479-91A8-9E403B49D47E}"/>
              </a:ext>
            </a:extLst>
          </p:cNvPr>
          <p:cNvSpPr/>
          <p:nvPr/>
        </p:nvSpPr>
        <p:spPr>
          <a:xfrm>
            <a:off x="3569442" y="3857380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691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B01CAE-18FA-49CF-8515-13636098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981075"/>
            <a:ext cx="8105775" cy="4895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46E13D-E42C-42A9-BE86-C3C72777AC21}"/>
              </a:ext>
            </a:extLst>
          </p:cNvPr>
          <p:cNvSpPr/>
          <p:nvPr/>
        </p:nvSpPr>
        <p:spPr>
          <a:xfrm>
            <a:off x="3176588" y="3547170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E30D02-2D05-4769-B65C-E4CAB50C555B}"/>
              </a:ext>
            </a:extLst>
          </p:cNvPr>
          <p:cNvSpPr/>
          <p:nvPr/>
        </p:nvSpPr>
        <p:spPr>
          <a:xfrm>
            <a:off x="3176587" y="1217415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13766E-7617-4CDE-819D-DE7DEBFFD7D9}"/>
              </a:ext>
            </a:extLst>
          </p:cNvPr>
          <p:cNvSpPr txBox="1"/>
          <p:nvPr/>
        </p:nvSpPr>
        <p:spPr>
          <a:xfrm>
            <a:off x="390525" y="39052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Let-418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56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30EEC2-D3F4-4B12-BF90-2B73278C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200150"/>
            <a:ext cx="10429875" cy="4076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B91035-B00F-4609-8CB5-97B47C153F9C}"/>
              </a:ext>
            </a:extLst>
          </p:cNvPr>
          <p:cNvSpPr txBox="1"/>
          <p:nvPr/>
        </p:nvSpPr>
        <p:spPr>
          <a:xfrm>
            <a:off x="316620" y="66675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33EBF2-DF71-4A65-97E0-1EF5C07FC877}"/>
              </a:ext>
            </a:extLst>
          </p:cNvPr>
          <p:cNvSpPr/>
          <p:nvPr/>
        </p:nvSpPr>
        <p:spPr>
          <a:xfrm>
            <a:off x="2338387" y="1581150"/>
            <a:ext cx="1119188" cy="1238250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390CCB-02C4-49FC-9959-021F7FAC0307}"/>
              </a:ext>
            </a:extLst>
          </p:cNvPr>
          <p:cNvSpPr/>
          <p:nvPr/>
        </p:nvSpPr>
        <p:spPr>
          <a:xfrm>
            <a:off x="2338387" y="3152776"/>
            <a:ext cx="1119188" cy="31432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7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B3D6A26-11B1-473D-BEE1-3077BDF4CB64}"/>
              </a:ext>
            </a:extLst>
          </p:cNvPr>
          <p:cNvGrpSpPr/>
          <p:nvPr/>
        </p:nvGrpSpPr>
        <p:grpSpPr>
          <a:xfrm>
            <a:off x="1604962" y="1733550"/>
            <a:ext cx="9414070" cy="3124200"/>
            <a:chOff x="2767012" y="1771650"/>
            <a:chExt cx="6519863" cy="21637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3A55AF0-C7E0-445E-B3BA-3DADA57C6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7012" y="1771650"/>
              <a:ext cx="6519863" cy="216371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40C02A2-AB9A-49AC-BA66-166FD40997DD}"/>
                </a:ext>
              </a:extLst>
            </p:cNvPr>
            <p:cNvSpPr/>
            <p:nvPr/>
          </p:nvSpPr>
          <p:spPr>
            <a:xfrm>
              <a:off x="8367712" y="2305050"/>
              <a:ext cx="747713" cy="190500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716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7A5AD9-3A56-63E5-610D-170F6D8AA42A}"/>
              </a:ext>
            </a:extLst>
          </p:cNvPr>
          <p:cNvSpPr txBox="1"/>
          <p:nvPr/>
        </p:nvSpPr>
        <p:spPr>
          <a:xfrm>
            <a:off x="603504" y="475488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Unsolved problems</a:t>
            </a:r>
            <a:r>
              <a:rPr lang="zh-CN" altLang="en-US" dirty="0"/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0D2F3-0EBD-B953-077C-1B44D6834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67" y="2090547"/>
            <a:ext cx="8229600" cy="20002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29214D-85E8-FDF2-E4A0-CDF8E01EDAAC}"/>
              </a:ext>
            </a:extLst>
          </p:cNvPr>
          <p:cNvSpPr/>
          <p:nvPr/>
        </p:nvSpPr>
        <p:spPr>
          <a:xfrm>
            <a:off x="2439238" y="2538725"/>
            <a:ext cx="785414" cy="66751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EBEEAAA-D109-EFBD-C34D-43FD61730F05}"/>
              </a:ext>
            </a:extLst>
          </p:cNvPr>
          <p:cNvCxnSpPr/>
          <p:nvPr/>
        </p:nvCxnSpPr>
        <p:spPr>
          <a:xfrm flipH="1">
            <a:off x="2936194" y="1451113"/>
            <a:ext cx="731345" cy="108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9379016-D74F-2225-2A3C-19DF7874FE51}"/>
              </a:ext>
            </a:extLst>
          </p:cNvPr>
          <p:cNvSpPr txBox="1"/>
          <p:nvPr/>
        </p:nvSpPr>
        <p:spPr>
          <a:xfrm>
            <a:off x="2653748" y="1042358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Unexpected noise</a:t>
            </a:r>
            <a:r>
              <a:rPr lang="zh-CN" altLang="en-US" dirty="0"/>
              <a:t>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853C3A-E552-A680-1521-D594018D7CD4}"/>
              </a:ext>
            </a:extLst>
          </p:cNvPr>
          <p:cNvSpPr txBox="1"/>
          <p:nvPr/>
        </p:nvSpPr>
        <p:spPr>
          <a:xfrm>
            <a:off x="3301866" y="4887635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Alignment</a:t>
            </a:r>
            <a:r>
              <a:rPr lang="ja-JP" altLang="en-US" dirty="0"/>
              <a:t>みたいな点数システムを作りたい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974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B447F6-15CF-495C-A702-3DB35019CA8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30338D-3E8A-4442-961F-6B7F57BF4014}"/>
              </a:ext>
            </a:extLst>
          </p:cNvPr>
          <p:cNvGrpSpPr/>
          <p:nvPr/>
        </p:nvGrpSpPr>
        <p:grpSpPr>
          <a:xfrm>
            <a:off x="996751" y="1127606"/>
            <a:ext cx="4058602" cy="5031521"/>
            <a:chOff x="1095200" y="1163256"/>
            <a:chExt cx="4058602" cy="503152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B9A48E7-A787-44AE-850A-C16998B26079}"/>
                </a:ext>
              </a:extLst>
            </p:cNvPr>
            <p:cNvSpPr txBox="1"/>
            <p:nvPr/>
          </p:nvSpPr>
          <p:spPr>
            <a:xfrm>
              <a:off x="1305196" y="1163256"/>
              <a:ext cx="24817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bg1"/>
                  </a:solidFill>
                </a:rPr>
                <a:t>Screening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405C0737-F54E-48EF-A5BC-50A6EB68CC2E}"/>
                </a:ext>
              </a:extLst>
            </p:cNvPr>
            <p:cNvSpPr/>
            <p:nvPr/>
          </p:nvSpPr>
          <p:spPr>
            <a:xfrm rot="5400000">
              <a:off x="2131917" y="193018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3E69893-DE00-48D6-A9C3-D18427EBFE74}"/>
                </a:ext>
              </a:extLst>
            </p:cNvPr>
            <p:cNvSpPr txBox="1"/>
            <p:nvPr/>
          </p:nvSpPr>
          <p:spPr>
            <a:xfrm>
              <a:off x="1401376" y="2797337"/>
              <a:ext cx="22894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Mapping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50B3074-CB0F-42BA-84E9-7CB55A3B5EA9}"/>
                </a:ext>
              </a:extLst>
            </p:cNvPr>
            <p:cNvSpPr txBox="1"/>
            <p:nvPr/>
          </p:nvSpPr>
          <p:spPr>
            <a:xfrm>
              <a:off x="3223465" y="2064503"/>
              <a:ext cx="1930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5-6 Samples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C2019DDA-A8BB-41A4-AE24-36A2D02005CD}"/>
                </a:ext>
              </a:extLst>
            </p:cNvPr>
            <p:cNvSpPr/>
            <p:nvPr/>
          </p:nvSpPr>
          <p:spPr>
            <a:xfrm rot="5400000">
              <a:off x="2131916" y="373756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085C30E-6992-48F8-9688-E09C2970F553}"/>
                </a:ext>
              </a:extLst>
            </p:cNvPr>
            <p:cNvSpPr txBox="1"/>
            <p:nvPr/>
          </p:nvSpPr>
          <p:spPr>
            <a:xfrm>
              <a:off x="1095200" y="4680093"/>
              <a:ext cx="29017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Sequencing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7F225-665D-4854-87F1-F21A8B21C1DF}"/>
                </a:ext>
              </a:extLst>
            </p:cNvPr>
            <p:cNvSpPr txBox="1"/>
            <p:nvPr/>
          </p:nvSpPr>
          <p:spPr>
            <a:xfrm>
              <a:off x="3504792" y="3940984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1 month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BA47C73-951D-46B8-8E69-FB10B240290D}"/>
                </a:ext>
              </a:extLst>
            </p:cNvPr>
            <p:cNvSpPr txBox="1"/>
            <p:nvPr/>
          </p:nvSpPr>
          <p:spPr>
            <a:xfrm>
              <a:off x="1305196" y="5825445"/>
              <a:ext cx="349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</a:rPr>
                <a:t>Accurate and save a lot of money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AEABEB-06C9-4372-B5B2-652C01C9A069}"/>
              </a:ext>
            </a:extLst>
          </p:cNvPr>
          <p:cNvGrpSpPr/>
          <p:nvPr/>
        </p:nvGrpSpPr>
        <p:grpSpPr>
          <a:xfrm>
            <a:off x="6908833" y="1035718"/>
            <a:ext cx="5048877" cy="5400408"/>
            <a:chOff x="6908833" y="1035718"/>
            <a:chExt cx="5048877" cy="540040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5A53E5-7060-4E6F-B765-C0F27A5727AC}"/>
                </a:ext>
              </a:extLst>
            </p:cNvPr>
            <p:cNvSpPr txBox="1"/>
            <p:nvPr/>
          </p:nvSpPr>
          <p:spPr>
            <a:xfrm>
              <a:off x="7566716" y="1035718"/>
              <a:ext cx="25100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Screening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8467AFDB-21BA-4E99-B4EE-953624E63F87}"/>
                </a:ext>
              </a:extLst>
            </p:cNvPr>
            <p:cNvSpPr/>
            <p:nvPr/>
          </p:nvSpPr>
          <p:spPr>
            <a:xfrm rot="5400000">
              <a:off x="8363278" y="183280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56EAD3-5D95-4ED7-ABAB-FB19E7AFD14A}"/>
                </a:ext>
              </a:extLst>
            </p:cNvPr>
            <p:cNvSpPr txBox="1"/>
            <p:nvPr/>
          </p:nvSpPr>
          <p:spPr>
            <a:xfrm>
              <a:off x="7452218" y="2669799"/>
              <a:ext cx="29347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Sequencing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C09C953-77BF-4A2C-8DF5-1D08CEE4B06F}"/>
                </a:ext>
              </a:extLst>
            </p:cNvPr>
            <p:cNvSpPr txBox="1"/>
            <p:nvPr/>
          </p:nvSpPr>
          <p:spPr>
            <a:xfrm>
              <a:off x="9484985" y="1936966"/>
              <a:ext cx="247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50-100</a:t>
              </a:r>
              <a:r>
                <a: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Samples</a:t>
              </a:r>
              <a:endPara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79A74DF0-E81E-46BB-94E3-3DD648DD9BC5}"/>
                </a:ext>
              </a:extLst>
            </p:cNvPr>
            <p:cNvSpPr/>
            <p:nvPr/>
          </p:nvSpPr>
          <p:spPr>
            <a:xfrm rot="5400000">
              <a:off x="8356983" y="348945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97DC911-2BF3-4ECD-8FFD-1F06D5C82D48}"/>
                </a:ext>
              </a:extLst>
            </p:cNvPr>
            <p:cNvSpPr txBox="1"/>
            <p:nvPr/>
          </p:nvSpPr>
          <p:spPr>
            <a:xfrm>
              <a:off x="7799267" y="4326449"/>
              <a:ext cx="20268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Analyze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5DEFE1F-69AF-4D77-B8B3-C79574E29A6E}"/>
                </a:ext>
              </a:extLst>
            </p:cNvPr>
            <p:cNvSpPr txBox="1"/>
            <p:nvPr/>
          </p:nvSpPr>
          <p:spPr>
            <a:xfrm>
              <a:off x="6908833" y="5512796"/>
              <a:ext cx="47115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Next-gen seq is becoming cheaper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Can get a lot of allele and gene once a screen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Mapping free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A1F7617-96C8-4483-AFAA-49B2C552E169}"/>
              </a:ext>
            </a:extLst>
          </p:cNvPr>
          <p:cNvSpPr txBox="1"/>
          <p:nvPr/>
        </p:nvSpPr>
        <p:spPr>
          <a:xfrm>
            <a:off x="6431585" y="315726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But why not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24993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071514-00BD-299C-2C23-1CC6213F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2" y="369000"/>
            <a:ext cx="11662237" cy="612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88B45C-F5D0-FBB4-7279-2F716B9DC4F9}"/>
              </a:ext>
            </a:extLst>
          </p:cNvPr>
          <p:cNvSpPr txBox="1"/>
          <p:nvPr/>
        </p:nvSpPr>
        <p:spPr>
          <a:xfrm>
            <a:off x="295275" y="18801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TBB-4(sa127)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894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329BCC-2E8D-1AAF-EF24-F571E4C3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9" y="369000"/>
            <a:ext cx="11617263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E33682-8608-89AD-4C9B-75DC64D83B2C}"/>
              </a:ext>
            </a:extLst>
          </p:cNvPr>
          <p:cNvSpPr txBox="1"/>
          <p:nvPr/>
        </p:nvSpPr>
        <p:spPr>
          <a:xfrm>
            <a:off x="304800" y="4616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948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AF75A3-9269-7698-D9EF-2E25C529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3" y="369000"/>
            <a:ext cx="11712654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13BAC5-E03D-33D6-E5FB-77DC48FBC096}"/>
              </a:ext>
            </a:extLst>
          </p:cNvPr>
          <p:cNvSpPr txBox="1"/>
          <p:nvPr/>
        </p:nvSpPr>
        <p:spPr>
          <a:xfrm>
            <a:off x="161925" y="591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Dyf-5(cas501)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28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751DEF-08AC-F3EB-3444-FD208772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68"/>
            <a:ext cx="12192000" cy="64658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336983-AB91-454A-4D49-55D086EBD35C}"/>
              </a:ext>
            </a:extLst>
          </p:cNvPr>
          <p:cNvSpPr txBox="1"/>
          <p:nvPr/>
        </p:nvSpPr>
        <p:spPr>
          <a:xfrm>
            <a:off x="161925" y="5910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E94F8F-79C6-4636-955D-CC308B2A4555}"/>
              </a:ext>
            </a:extLst>
          </p:cNvPr>
          <p:cNvSpPr/>
          <p:nvPr/>
        </p:nvSpPr>
        <p:spPr>
          <a:xfrm>
            <a:off x="971762" y="6158753"/>
            <a:ext cx="1323203" cy="550816"/>
          </a:xfrm>
          <a:prstGeom prst="rect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1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C4853-A078-4942-5EF4-E96C3F5A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181100"/>
            <a:ext cx="5619750" cy="4495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565FD8-C2BA-10A8-A9CB-90DC7AF150D3}"/>
              </a:ext>
            </a:extLst>
          </p:cNvPr>
          <p:cNvSpPr txBox="1"/>
          <p:nvPr/>
        </p:nvSpPr>
        <p:spPr>
          <a:xfrm>
            <a:off x="3075993" y="1181100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Impact mutation per sample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58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8986326-283B-083C-CF72-605DCE87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373"/>
            <a:ext cx="12192000" cy="61072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9723E1-409C-573C-1D76-63D13B5F691A}"/>
              </a:ext>
            </a:extLst>
          </p:cNvPr>
          <p:cNvSpPr txBox="1"/>
          <p:nvPr/>
        </p:nvSpPr>
        <p:spPr>
          <a:xfrm>
            <a:off x="304800" y="130196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Amino acid frequency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77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7A76FB-8816-C760-20B5-BB472621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42910"/>
            <a:ext cx="5676900" cy="59721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2390DE-F1E8-05D3-FEF8-E6326B3C182E}"/>
              </a:ext>
            </a:extLst>
          </p:cNvPr>
          <p:cNvSpPr txBox="1"/>
          <p:nvPr/>
        </p:nvSpPr>
        <p:spPr>
          <a:xfrm>
            <a:off x="7007086" y="3013500"/>
            <a:ext cx="3745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C&gt;U or G&gt;A</a:t>
            </a:r>
            <a:endParaRPr lang="zh-CN" altLang="en-US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078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074CD4-B7B1-43C9-9781-D4519C4EE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5"/>
            <a:ext cx="12192000" cy="66708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371414-D948-4E31-93B8-94D181BAC531}"/>
              </a:ext>
            </a:extLst>
          </p:cNvPr>
          <p:cNvSpPr txBox="1"/>
          <p:nvPr/>
        </p:nvSpPr>
        <p:spPr>
          <a:xfrm>
            <a:off x="286870" y="161365"/>
            <a:ext cx="92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codon usage, amino acid count, and EMS-induced codon change into consideration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5F5C4D-DF2C-4C79-AC3C-6ACEF3629C53}"/>
              </a:ext>
            </a:extLst>
          </p:cNvPr>
          <p:cNvSpPr txBox="1"/>
          <p:nvPr/>
        </p:nvSpPr>
        <p:spPr>
          <a:xfrm>
            <a:off x="1541929" y="5306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D9792E1-F56F-496D-8D1F-30845B7A5D8D}"/>
              </a:ext>
            </a:extLst>
          </p:cNvPr>
          <p:cNvCxnSpPr>
            <a:cxnSpLocks/>
          </p:cNvCxnSpPr>
          <p:nvPr/>
        </p:nvCxnSpPr>
        <p:spPr>
          <a:xfrm flipH="1">
            <a:off x="1461247" y="851792"/>
            <a:ext cx="161365" cy="18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0734B-7542-407E-8CD3-44D4649ACC5A}"/>
              </a:ext>
            </a:extLst>
          </p:cNvPr>
          <p:cNvSpPr txBox="1"/>
          <p:nvPr/>
        </p:nvSpPr>
        <p:spPr>
          <a:xfrm>
            <a:off x="3855611" y="3244334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BB27B1-1035-43DD-A938-682F7FFE729A}"/>
              </a:ext>
            </a:extLst>
          </p:cNvPr>
          <p:cNvSpPr txBox="1"/>
          <p:nvPr/>
        </p:nvSpPr>
        <p:spPr>
          <a:xfrm>
            <a:off x="4250057" y="3228912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EA59637-7B23-483B-B2EE-C9FA8D7E6ABC}"/>
              </a:ext>
            </a:extLst>
          </p:cNvPr>
          <p:cNvCxnSpPr>
            <a:stCxn id="12" idx="2"/>
          </p:cNvCxnSpPr>
          <p:nvPr/>
        </p:nvCxnSpPr>
        <p:spPr>
          <a:xfrm>
            <a:off x="4012100" y="3613666"/>
            <a:ext cx="84771" cy="14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C14BFDA-714E-44D8-AD26-E7B8C5B35C30}"/>
              </a:ext>
            </a:extLst>
          </p:cNvPr>
          <p:cNvCxnSpPr>
            <a:stCxn id="13" idx="2"/>
          </p:cNvCxnSpPr>
          <p:nvPr/>
        </p:nvCxnSpPr>
        <p:spPr>
          <a:xfrm flipH="1">
            <a:off x="4250057" y="3598244"/>
            <a:ext cx="156489" cy="15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69873B-CD83-4769-8C9E-56DF3A132517}"/>
              </a:ext>
            </a:extLst>
          </p:cNvPr>
          <p:cNvSpPr txBox="1"/>
          <p:nvPr/>
        </p:nvSpPr>
        <p:spPr>
          <a:xfrm>
            <a:off x="5611906" y="36136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FB26C2-89C2-4E36-A8E1-578371D74D9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549153" y="3982998"/>
            <a:ext cx="219206" cy="302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1B2529C-CAD5-4EF6-B945-15D9F02DEED8}"/>
              </a:ext>
            </a:extLst>
          </p:cNvPr>
          <p:cNvSpPr txBox="1"/>
          <p:nvPr/>
        </p:nvSpPr>
        <p:spPr>
          <a:xfrm>
            <a:off x="1918447" y="102875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023568F-ABBC-4F82-B373-2A72A4B4812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918448" y="1398090"/>
            <a:ext cx="156452" cy="19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295CC4E-2F11-4CC8-A97C-CFE80921342A}"/>
              </a:ext>
            </a:extLst>
          </p:cNvPr>
          <p:cNvSpPr txBox="1"/>
          <p:nvPr/>
        </p:nvSpPr>
        <p:spPr>
          <a:xfrm>
            <a:off x="2554941" y="2562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3938B18-D729-43FF-A08E-E8B1E2BB2E9A}"/>
              </a:ext>
            </a:extLst>
          </p:cNvPr>
          <p:cNvCxnSpPr/>
          <p:nvPr/>
        </p:nvCxnSpPr>
        <p:spPr>
          <a:xfrm flipH="1">
            <a:off x="2554941" y="2931459"/>
            <a:ext cx="89647" cy="22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16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82F02FA-7B9A-76BA-F1C3-AE4A86FF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17"/>
            <a:ext cx="12192000" cy="63908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922E0F-E7E3-50E0-AC05-0B8D0F1C3CD0}"/>
              </a:ext>
            </a:extLst>
          </p:cNvPr>
          <p:cNvSpPr txBox="1"/>
          <p:nvPr/>
        </p:nvSpPr>
        <p:spPr>
          <a:xfrm>
            <a:off x="188182" y="155051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Neighbor base-pairs?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CB875E-8581-DB48-99CC-91696A4D78CB}"/>
              </a:ext>
            </a:extLst>
          </p:cNvPr>
          <p:cNvSpPr txBox="1"/>
          <p:nvPr/>
        </p:nvSpPr>
        <p:spPr>
          <a:xfrm>
            <a:off x="3505200" y="155051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423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1AB1D8-7C42-E7DD-78A8-4384EC84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506"/>
            <a:ext cx="12192000" cy="6264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2E9D98-7CB4-1F3D-C319-9E1CE63D02AA}"/>
              </a:ext>
            </a:extLst>
          </p:cNvPr>
          <p:cNvSpPr txBox="1"/>
          <p:nvPr/>
        </p:nvSpPr>
        <p:spPr>
          <a:xfrm>
            <a:off x="325120" y="5092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05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6CA3D7D-54E5-4607-9ADB-A0C77B168438}"/>
              </a:ext>
            </a:extLst>
          </p:cNvPr>
          <p:cNvGrpSpPr/>
          <p:nvPr/>
        </p:nvGrpSpPr>
        <p:grpSpPr>
          <a:xfrm>
            <a:off x="668924" y="655387"/>
            <a:ext cx="10854152" cy="5547225"/>
            <a:chOff x="340444" y="589596"/>
            <a:chExt cx="10854152" cy="554722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9BA2862-005B-44C4-8B80-630D08DE2B8A}"/>
                </a:ext>
              </a:extLst>
            </p:cNvPr>
            <p:cNvSpPr txBox="1"/>
            <p:nvPr/>
          </p:nvSpPr>
          <p:spPr>
            <a:xfrm>
              <a:off x="340444" y="878248"/>
              <a:ext cx="9023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Step 1:  </a:t>
              </a:r>
              <a:r>
                <a:rPr lang="en-US" altLang="zh-CN" sz="2400" b="1" dirty="0" err="1"/>
                <a:t>Creat</a:t>
              </a:r>
              <a:r>
                <a:rPr lang="en-US" altLang="zh-CN" sz="2400" b="1" dirty="0"/>
                <a:t> a SNP pool with SNPs have impact on amino acid</a:t>
              </a:r>
              <a:endParaRPr lang="zh-CN" altLang="en-US" sz="24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FB40EE8-B087-451A-B114-D6C1642A4C53}"/>
                </a:ext>
              </a:extLst>
            </p:cNvPr>
            <p:cNvGrpSpPr/>
            <p:nvPr/>
          </p:nvGrpSpPr>
          <p:grpSpPr>
            <a:xfrm>
              <a:off x="617074" y="589596"/>
              <a:ext cx="10370694" cy="1915886"/>
              <a:chOff x="569449" y="37146"/>
              <a:chExt cx="10370694" cy="1915886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9796AB48-AF3A-40C4-94F2-32C525EE6DB5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B940E3A2-88E2-4492-8AB2-FCEBBD45B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15927391-F89B-4C3E-83E6-B4426D400F22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71" name="箭头: 右 70">
                <a:extLst>
                  <a:ext uri="{FF2B5EF4-FFF2-40B4-BE49-F238E27FC236}">
                    <a16:creationId xmlns:a16="http://schemas.microsoft.com/office/drawing/2014/main" id="{3FF53EF2-33D4-4AE1-B4BD-5FDED579A87C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D3F4EB0-5921-435A-B586-FC188D7C884C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B4FE3221-D87E-4890-B323-E3287443BAF7}"/>
                  </a:ext>
                </a:extLst>
              </p:cNvPr>
              <p:cNvSpPr txBox="1"/>
              <p:nvPr/>
            </p:nvSpPr>
            <p:spPr>
              <a:xfrm>
                <a:off x="569449" y="1583700"/>
                <a:ext cx="2250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Suppressor mutant 1</a:t>
                </a:r>
                <a:endParaRPr lang="zh-CN" altLang="en-US" dirty="0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9F4F22B-9298-438C-97DE-A76CAC611311}"/>
                  </a:ext>
                </a:extLst>
              </p:cNvPr>
              <p:cNvSpPr txBox="1"/>
              <p:nvPr/>
            </p:nvSpPr>
            <p:spPr>
              <a:xfrm>
                <a:off x="4410667" y="1030461"/>
                <a:ext cx="33185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Impact SNP pool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FC2CC99-2B88-4B66-90AE-4E9F62D36F06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B5555A7-6600-43DE-9846-F6DE574E50BC}"/>
                  </a:ext>
                </a:extLst>
              </p:cNvPr>
              <p:cNvSpPr txBox="1"/>
              <p:nvPr/>
            </p:nvSpPr>
            <p:spPr>
              <a:xfrm>
                <a:off x="7900852" y="1088949"/>
                <a:ext cx="2386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Of        Sup 1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弧形 76">
                <a:extLst>
                  <a:ext uri="{FF2B5EF4-FFF2-40B4-BE49-F238E27FC236}">
                    <a16:creationId xmlns:a16="http://schemas.microsoft.com/office/drawing/2014/main" id="{C02B3D8E-DAD9-4D24-AAC7-DD39146F7B7A}"/>
                  </a:ext>
                </a:extLst>
              </p:cNvPr>
              <p:cNvSpPr/>
              <p:nvPr/>
            </p:nvSpPr>
            <p:spPr>
              <a:xfrm>
                <a:off x="8850085" y="37146"/>
                <a:ext cx="914400" cy="914400"/>
              </a:xfrm>
              <a:prstGeom prst="arc">
                <a:avLst>
                  <a:gd name="adj1" fmla="val 1045075"/>
                  <a:gd name="adj2" fmla="val 515485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0A95A9F-6FA4-487F-92F4-858CE5C45C67}"/>
                  </a:ext>
                </a:extLst>
              </p:cNvPr>
              <p:cNvSpPr txBox="1"/>
              <p:nvPr/>
            </p:nvSpPr>
            <p:spPr>
              <a:xfrm>
                <a:off x="9487806" y="236104"/>
                <a:ext cx="553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Tag</a:t>
                </a:r>
                <a:endParaRPr lang="zh-CN" alt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67F0D3C-91F7-49F1-8660-DAC6F4451E6C}"/>
                </a:ext>
              </a:extLst>
            </p:cNvPr>
            <p:cNvGrpSpPr/>
            <p:nvPr/>
          </p:nvGrpSpPr>
          <p:grpSpPr>
            <a:xfrm>
              <a:off x="643972" y="3602026"/>
              <a:ext cx="3008120" cy="253730"/>
              <a:chOff x="758337" y="832759"/>
              <a:chExt cx="10181806" cy="858820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E8149219-21B8-4B5B-B058-BBBC09377F3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8" name="图片 67">
                  <a:extLst>
                    <a:ext uri="{FF2B5EF4-FFF2-40B4-BE49-F238E27FC236}">
                      <a16:creationId xmlns:a16="http://schemas.microsoft.com/office/drawing/2014/main" id="{09930194-F777-43EF-A3DB-F50C4B7CE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DF5CBD-08CB-44C7-A35B-F8C3B8DEB97F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65" name="箭头: 右 64">
                <a:extLst>
                  <a:ext uri="{FF2B5EF4-FFF2-40B4-BE49-F238E27FC236}">
                    <a16:creationId xmlns:a16="http://schemas.microsoft.com/office/drawing/2014/main" id="{0084BBD4-675E-4C38-B66F-3A37CA9D0532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148BA35-4C9C-4582-BEA3-ECE1C083BC5D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A132561-4837-43D5-9AD7-766ED511AD3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1B8CEAA-C84A-41DA-813A-31C00A0DF270}"/>
                </a:ext>
              </a:extLst>
            </p:cNvPr>
            <p:cNvGrpSpPr/>
            <p:nvPr/>
          </p:nvGrpSpPr>
          <p:grpSpPr>
            <a:xfrm>
              <a:off x="643972" y="3844962"/>
              <a:ext cx="3008120" cy="253730"/>
              <a:chOff x="758337" y="832759"/>
              <a:chExt cx="10181806" cy="858820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AD7E821-EFFE-4DF3-BAFE-A7BAA5846FF9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B6C8220F-A2EB-4B21-A540-207843C9E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0E22925A-4862-4739-820C-16F7B5970E5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9" name="箭头: 右 58">
                <a:extLst>
                  <a:ext uri="{FF2B5EF4-FFF2-40B4-BE49-F238E27FC236}">
                    <a16:creationId xmlns:a16="http://schemas.microsoft.com/office/drawing/2014/main" id="{086EB8F6-0D74-4901-A21C-8F5603259A8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DA0AC53-BEE2-4A76-A82B-899436A135EB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740C671-B002-4A45-A381-87BACCA50A4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FC24092-8925-41BC-9ECE-06481ECD5A7A}"/>
                </a:ext>
              </a:extLst>
            </p:cNvPr>
            <p:cNvGrpSpPr/>
            <p:nvPr/>
          </p:nvGrpSpPr>
          <p:grpSpPr>
            <a:xfrm>
              <a:off x="643972" y="4087898"/>
              <a:ext cx="3008120" cy="253730"/>
              <a:chOff x="758337" y="832759"/>
              <a:chExt cx="10181806" cy="858820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643DBCE5-DC5F-455A-823D-FEC13883CA76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A889492E-B0DA-4FFA-BA03-8CD1649DF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319EF9E7-1A47-4A56-9415-C984C99A4B95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3" name="箭头: 右 52">
                <a:extLst>
                  <a:ext uri="{FF2B5EF4-FFF2-40B4-BE49-F238E27FC236}">
                    <a16:creationId xmlns:a16="http://schemas.microsoft.com/office/drawing/2014/main" id="{3CCF93C5-4B25-4E6D-B3CB-5C2EA7B8008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0F8AE50-3DEC-4238-98C7-19FFBF248860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1A2466E-03D9-4B05-AA11-5341084A1B2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B35B435-D4F5-4ECF-A0B7-EB94798BA1AC}"/>
                </a:ext>
              </a:extLst>
            </p:cNvPr>
            <p:cNvGrpSpPr/>
            <p:nvPr/>
          </p:nvGrpSpPr>
          <p:grpSpPr>
            <a:xfrm>
              <a:off x="643972" y="4330834"/>
              <a:ext cx="3008120" cy="253730"/>
              <a:chOff x="758337" y="832759"/>
              <a:chExt cx="10181806" cy="858820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3E1F8B7F-D72D-490D-BE07-D037BB4D2DA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D24F3F90-6529-4FF5-BFA1-B8380BE7A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6DFDE53-57C1-4DCE-B766-24F9768CD593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7" name="箭头: 右 46">
                <a:extLst>
                  <a:ext uri="{FF2B5EF4-FFF2-40B4-BE49-F238E27FC236}">
                    <a16:creationId xmlns:a16="http://schemas.microsoft.com/office/drawing/2014/main" id="{11779697-2D5B-43D8-B021-0EC287255600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96141BA-1B8A-4732-9D84-6D3132985C44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DAD3CCD-653D-4F66-B588-69DB8E6C256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4AD4C6E-D6B4-4DAC-9468-AF217D6FB85C}"/>
                </a:ext>
              </a:extLst>
            </p:cNvPr>
            <p:cNvGrpSpPr/>
            <p:nvPr/>
          </p:nvGrpSpPr>
          <p:grpSpPr>
            <a:xfrm>
              <a:off x="643972" y="4573770"/>
              <a:ext cx="3008120" cy="253730"/>
              <a:chOff x="758337" y="832759"/>
              <a:chExt cx="10181806" cy="858820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20AEC44B-3B8A-4A86-85CB-0F1B044ADCB1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58709CFB-2AB2-4B2F-B656-606A8022E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82E91636-B992-44E8-83C8-3D06930FDF57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1" name="箭头: 右 40">
                <a:extLst>
                  <a:ext uri="{FF2B5EF4-FFF2-40B4-BE49-F238E27FC236}">
                    <a16:creationId xmlns:a16="http://schemas.microsoft.com/office/drawing/2014/main" id="{453B03FC-DD29-4F42-B558-9AB93908628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35F230A-2177-42CD-8402-EDB3E7EDB4AE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6C55175-BC13-4C18-82CF-17DA58542DD2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5C35C9B-2E9E-42DC-8DB0-2787ECB609F6}"/>
                </a:ext>
              </a:extLst>
            </p:cNvPr>
            <p:cNvGrpSpPr/>
            <p:nvPr/>
          </p:nvGrpSpPr>
          <p:grpSpPr>
            <a:xfrm>
              <a:off x="643972" y="4816706"/>
              <a:ext cx="3008120" cy="253730"/>
              <a:chOff x="758337" y="832759"/>
              <a:chExt cx="10181806" cy="858820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58C5D5B8-7262-4217-88D6-A75035D80E6C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394F3015-D64E-45D2-A488-F8E3F2A83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8C7036D9-7794-4ABE-B214-A7E8424C5B4D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5" name="箭头: 右 34">
                <a:extLst>
                  <a:ext uri="{FF2B5EF4-FFF2-40B4-BE49-F238E27FC236}">
                    <a16:creationId xmlns:a16="http://schemas.microsoft.com/office/drawing/2014/main" id="{26D5F7CE-B785-4C53-B728-EC2E2584346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DEAB218-7FF9-409A-A77F-1808E6A76F23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9F744E5-29AE-42E2-A6D2-5D707DD8643C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E841032-8593-4E2C-8C38-A81B290E706E}"/>
                </a:ext>
              </a:extLst>
            </p:cNvPr>
            <p:cNvGrpSpPr/>
            <p:nvPr/>
          </p:nvGrpSpPr>
          <p:grpSpPr>
            <a:xfrm>
              <a:off x="643972" y="5059640"/>
              <a:ext cx="3008120" cy="253730"/>
              <a:chOff x="758337" y="832759"/>
              <a:chExt cx="10181806" cy="85882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F7EA03F6-5358-4839-A19E-586ECA4DA36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199A1068-7FE8-4DDE-8D22-247F06511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21FF5CD0-7681-40DA-83BD-A98F72C7C1B1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A791049B-4EF3-48C5-BF28-DEDB0F26BDF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E1FFC7C-EFA7-49FE-A88F-470B7614DF1A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A6F06C-899D-4A38-9C54-C195F67FCB4A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17FDA35-9FF8-4B7E-8581-F638B049636F}"/>
                </a:ext>
              </a:extLst>
            </p:cNvPr>
            <p:cNvGrpSpPr/>
            <p:nvPr/>
          </p:nvGrpSpPr>
          <p:grpSpPr>
            <a:xfrm>
              <a:off x="643972" y="5699885"/>
              <a:ext cx="3008120" cy="253730"/>
              <a:chOff x="758337" y="832759"/>
              <a:chExt cx="10181806" cy="85882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EB9AAE5-8C83-4BEA-95FB-7DE6025276F4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6E20B6F4-815A-4856-B886-42178F929B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65AC29F-7B76-4DAF-8257-F97D03F5D42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8921893D-0E53-4EE1-9260-EF572E08BDD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25FC2AD-939B-4419-B514-6102D97B2EE6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F1BF5D3-7788-4886-BDFA-E89C588F82F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8B7AC2D-B3A8-4432-9013-74D7BFD9FEB2}"/>
                </a:ext>
              </a:extLst>
            </p:cNvPr>
            <p:cNvSpPr txBox="1"/>
            <p:nvPr/>
          </p:nvSpPr>
          <p:spPr>
            <a:xfrm>
              <a:off x="2070926" y="5226648"/>
              <a:ext cx="8515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……</a:t>
              </a:r>
              <a:endParaRPr lang="zh-CN" altLang="en-US" sz="3200" b="1" dirty="0"/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C21D443D-EA1A-4292-BA0D-2A36FEAF165D}"/>
                </a:ext>
              </a:extLst>
            </p:cNvPr>
            <p:cNvSpPr/>
            <p:nvPr/>
          </p:nvSpPr>
          <p:spPr>
            <a:xfrm>
              <a:off x="3933825" y="4612022"/>
              <a:ext cx="951108" cy="46166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7AE385-A3FC-4B49-B65A-B0D2D6E28AF0}"/>
                </a:ext>
              </a:extLst>
            </p:cNvPr>
            <p:cNvSpPr txBox="1"/>
            <p:nvPr/>
          </p:nvSpPr>
          <p:spPr>
            <a:xfrm>
              <a:off x="1729486" y="3027682"/>
              <a:ext cx="1192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err="1"/>
                <a:t>taglist</a:t>
              </a:r>
              <a:endParaRPr lang="zh-CN" altLang="en-US" sz="28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042CBDA-29D5-442A-836A-B26CBEA3AF23}"/>
                </a:ext>
              </a:extLst>
            </p:cNvPr>
            <p:cNvSpPr/>
            <p:nvPr/>
          </p:nvSpPr>
          <p:spPr>
            <a:xfrm>
              <a:off x="5076825" y="3550902"/>
              <a:ext cx="6117771" cy="25859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1AA5E5B-CF2B-482D-8477-E57B9A7A4C0B}"/>
                </a:ext>
              </a:extLst>
            </p:cNvPr>
            <p:cNvSpPr txBox="1"/>
            <p:nvPr/>
          </p:nvSpPr>
          <p:spPr>
            <a:xfrm>
              <a:off x="7245883" y="4508964"/>
              <a:ext cx="177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SNP of all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A6B8901-13D5-440F-82BE-E1199C3FE09A}"/>
                </a:ext>
              </a:extLst>
            </p:cNvPr>
            <p:cNvSpPr/>
            <p:nvPr/>
          </p:nvSpPr>
          <p:spPr>
            <a:xfrm>
              <a:off x="5158001" y="3600050"/>
              <a:ext cx="1430662" cy="4396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NEKL-4 SNP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528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2F23F0-9377-C631-DD5A-FD4D7D6F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92"/>
            <a:ext cx="12192000" cy="6320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46D93C-937A-1539-B481-779C6FD7790E}"/>
              </a:ext>
            </a:extLst>
          </p:cNvPr>
          <p:cNvSpPr txBox="1"/>
          <p:nvPr/>
        </p:nvSpPr>
        <p:spPr>
          <a:xfrm>
            <a:off x="477520" y="8412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476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9DCF6-DD4A-E097-047B-E045389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057"/>
            <a:ext cx="12192000" cy="60846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D41920-019C-1854-1130-2D86900FC998}"/>
              </a:ext>
            </a:extLst>
          </p:cNvPr>
          <p:cNvSpPr txBox="1"/>
          <p:nvPr/>
        </p:nvSpPr>
        <p:spPr>
          <a:xfrm>
            <a:off x="406400" y="1735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799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A79C998D-F249-8EF2-6645-62CD4658FD85}"/>
              </a:ext>
            </a:extLst>
          </p:cNvPr>
          <p:cNvGrpSpPr/>
          <p:nvPr/>
        </p:nvGrpSpPr>
        <p:grpSpPr>
          <a:xfrm>
            <a:off x="107040" y="226318"/>
            <a:ext cx="11734800" cy="6405364"/>
            <a:chOff x="0" y="294640"/>
            <a:chExt cx="11734800" cy="64053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A74897-BA99-5838-FB7D-0328FC4DA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50"/>
            <a:stretch/>
          </p:blipFill>
          <p:spPr>
            <a:xfrm>
              <a:off x="0" y="564396"/>
              <a:ext cx="11734800" cy="613560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A2E9508-5041-BFA6-F4D0-8D60AC2D6560}"/>
                </a:ext>
              </a:extLst>
            </p:cNvPr>
            <p:cNvSpPr txBox="1"/>
            <p:nvPr/>
          </p:nvSpPr>
          <p:spPr>
            <a:xfrm>
              <a:off x="568960" y="294640"/>
              <a:ext cx="4607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Neighbor combination of C elegans genome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F7E7D45-40A2-562A-F1EA-F50B5A36B051}"/>
                </a:ext>
              </a:extLst>
            </p:cNvPr>
            <p:cNvCxnSpPr/>
            <p:nvPr/>
          </p:nvCxnSpPr>
          <p:spPr>
            <a:xfrm flipH="1">
              <a:off x="5659120" y="4500880"/>
              <a:ext cx="96520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545EF17-0C6E-EC9B-4E91-9EE0870433A9}"/>
                </a:ext>
              </a:extLst>
            </p:cNvPr>
            <p:cNvSpPr txBox="1"/>
            <p:nvPr/>
          </p:nvSpPr>
          <p:spPr>
            <a:xfrm>
              <a:off x="5505774" y="4069080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TCC</a:t>
              </a:r>
              <a:endParaRPr lang="zh-CN" altLang="en-US" b="1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40D1B46-E6AD-5CCA-FCF4-AD0FCC136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9620" y="4500880"/>
              <a:ext cx="439379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2071DDA-8D4A-270F-CB67-E4DB48A58C7E}"/>
                </a:ext>
              </a:extLst>
            </p:cNvPr>
            <p:cNvSpPr txBox="1"/>
            <p:nvPr/>
          </p:nvSpPr>
          <p:spPr>
            <a:xfrm>
              <a:off x="6039133" y="4119880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GGA</a:t>
              </a:r>
              <a:endParaRPr lang="zh-CN" altLang="en-US" b="1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1DD5706-65E3-D812-449B-DF9202981100}"/>
                </a:ext>
              </a:extLst>
            </p:cNvPr>
            <p:cNvCxnSpPr/>
            <p:nvPr/>
          </p:nvCxnSpPr>
          <p:spPr>
            <a:xfrm flipH="1">
              <a:off x="3677920" y="3957320"/>
              <a:ext cx="121920" cy="812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2161490-10C0-BA1B-39FA-80FE5BE28E4D}"/>
                </a:ext>
              </a:extLst>
            </p:cNvPr>
            <p:cNvSpPr txBox="1"/>
            <p:nvPr/>
          </p:nvSpPr>
          <p:spPr>
            <a:xfrm>
              <a:off x="3571240" y="3550920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TCT</a:t>
              </a:r>
              <a:endParaRPr lang="zh-CN" altLang="en-US" b="1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93AA0ED-172A-291C-AE1C-2BE2DB08EB23}"/>
                </a:ext>
              </a:extLst>
            </p:cNvPr>
            <p:cNvCxnSpPr/>
            <p:nvPr/>
          </p:nvCxnSpPr>
          <p:spPr>
            <a:xfrm>
              <a:off x="3408680" y="4119880"/>
              <a:ext cx="116840" cy="65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C09E63-012C-6394-5749-1B0797EA5E75}"/>
                </a:ext>
              </a:extLst>
            </p:cNvPr>
            <p:cNvSpPr txBox="1"/>
            <p:nvPr/>
          </p:nvSpPr>
          <p:spPr>
            <a:xfrm>
              <a:off x="3021971" y="3754616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AGA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20360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252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A3F6A439-B224-2DFA-D3B1-615F105B9307}"/>
              </a:ext>
            </a:extLst>
          </p:cNvPr>
          <p:cNvGrpSpPr/>
          <p:nvPr/>
        </p:nvGrpSpPr>
        <p:grpSpPr>
          <a:xfrm>
            <a:off x="907952" y="549687"/>
            <a:ext cx="10571627" cy="5508602"/>
            <a:chOff x="922700" y="431700"/>
            <a:chExt cx="10571627" cy="550860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9C84220-625B-07CF-98CF-C8EA57A6BFD1}"/>
                </a:ext>
              </a:extLst>
            </p:cNvPr>
            <p:cNvGrpSpPr/>
            <p:nvPr/>
          </p:nvGrpSpPr>
          <p:grpSpPr>
            <a:xfrm>
              <a:off x="922700" y="431700"/>
              <a:ext cx="10571627" cy="5508602"/>
              <a:chOff x="922700" y="431700"/>
              <a:chExt cx="10571627" cy="5508602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7AD4BBC1-C906-5906-A7DB-CDA37701D7B2}"/>
                  </a:ext>
                </a:extLst>
              </p:cNvPr>
              <p:cNvGrpSpPr/>
              <p:nvPr/>
            </p:nvGrpSpPr>
            <p:grpSpPr>
              <a:xfrm>
                <a:off x="937219" y="431700"/>
                <a:ext cx="10557108" cy="2791133"/>
                <a:chOff x="466950" y="440140"/>
                <a:chExt cx="10557108" cy="2791133"/>
              </a:xfrm>
            </p:grpSpPr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75C244C1-6B55-2824-1031-248FBE9CA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6950" y="440140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4190C91C-B06A-AD4F-49BC-33650175DC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84749" y="440140"/>
                  <a:ext cx="3721511" cy="2791133"/>
                </a:xfrm>
                <a:prstGeom prst="rect">
                  <a:avLst/>
                </a:prstGeom>
              </p:spPr>
            </p:pic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FDBFEF92-B34A-5041-FE32-83D06C37A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2548" y="440140"/>
                  <a:ext cx="3721510" cy="2791133"/>
                </a:xfrm>
                <a:prstGeom prst="rect">
                  <a:avLst/>
                </a:prstGeom>
              </p:spPr>
            </p:pic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56CAA02-6AA1-4890-D443-63755152D330}"/>
                  </a:ext>
                </a:extLst>
              </p:cNvPr>
              <p:cNvGrpSpPr/>
              <p:nvPr/>
            </p:nvGrpSpPr>
            <p:grpSpPr>
              <a:xfrm>
                <a:off x="922700" y="3149169"/>
                <a:ext cx="10571627" cy="2791133"/>
                <a:chOff x="929514" y="3119673"/>
                <a:chExt cx="10571627" cy="2791133"/>
              </a:xfrm>
            </p:grpSpPr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884361D7-AD09-9ED0-AE69-3AFAF52749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9514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C31305AB-7A82-7374-B7A8-7913193FB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4573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60DB78ED-2760-0A8F-F50B-74E619717D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9631" y="3119673"/>
                  <a:ext cx="3721510" cy="2791133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9DD66E0-4C78-C0B9-5CE1-21EE654D117B}"/>
                </a:ext>
              </a:extLst>
            </p:cNvPr>
            <p:cNvSpPr txBox="1"/>
            <p:nvPr/>
          </p:nvSpPr>
          <p:spPr>
            <a:xfrm>
              <a:off x="1112063" y="54836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DD23B72-EBE8-8B7A-9878-58B735892068}"/>
                </a:ext>
              </a:extLst>
            </p:cNvPr>
            <p:cNvSpPr txBox="1"/>
            <p:nvPr/>
          </p:nvSpPr>
          <p:spPr>
            <a:xfrm>
              <a:off x="4533491" y="5483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57B1345-4A98-BCAA-7C6C-82B941C33764}"/>
                </a:ext>
              </a:extLst>
            </p:cNvPr>
            <p:cNvSpPr txBox="1"/>
            <p:nvPr/>
          </p:nvSpPr>
          <p:spPr>
            <a:xfrm>
              <a:off x="7897633" y="548366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D6F515B-BBCA-73FD-DEB1-8A3B738F857E}"/>
                </a:ext>
              </a:extLst>
            </p:cNvPr>
            <p:cNvSpPr txBox="1"/>
            <p:nvPr/>
          </p:nvSpPr>
          <p:spPr>
            <a:xfrm>
              <a:off x="970972" y="3154833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629C023-AFFF-EB29-EC1C-3B799B246C4C}"/>
                </a:ext>
              </a:extLst>
            </p:cNvPr>
            <p:cNvSpPr txBox="1"/>
            <p:nvPr/>
          </p:nvSpPr>
          <p:spPr>
            <a:xfrm>
              <a:off x="4507843" y="319341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F74EA49-E3E5-6FB1-6270-A675FE718AD8}"/>
                </a:ext>
              </a:extLst>
            </p:cNvPr>
            <p:cNvSpPr txBox="1"/>
            <p:nvPr/>
          </p:nvSpPr>
          <p:spPr>
            <a:xfrm>
              <a:off x="7995851" y="319407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C8ACE2D0-C52B-949E-080C-E3F4E6B010F6}"/>
              </a:ext>
            </a:extLst>
          </p:cNvPr>
          <p:cNvSpPr txBox="1"/>
          <p:nvPr/>
        </p:nvSpPr>
        <p:spPr>
          <a:xfrm>
            <a:off x="259346" y="180355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835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7C42AE9-B23C-6C8C-B6BC-40208BA5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907" y="495612"/>
            <a:ext cx="3721511" cy="279113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F3B17A49-8C6A-048E-BC89-EACFFF9D3502}"/>
              </a:ext>
            </a:extLst>
          </p:cNvPr>
          <p:cNvGrpSpPr/>
          <p:nvPr/>
        </p:nvGrpSpPr>
        <p:grpSpPr>
          <a:xfrm>
            <a:off x="1071892" y="474012"/>
            <a:ext cx="10498524" cy="5497721"/>
            <a:chOff x="1071892" y="474012"/>
            <a:chExt cx="10498524" cy="54977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D85FCF0-2CC1-7222-5CFF-AF8B24AB2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892" y="495612"/>
              <a:ext cx="3721510" cy="279113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77B825-6E8B-9018-6E3E-379F061C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0400" y="495612"/>
              <a:ext cx="3721510" cy="2791133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959674A-4A85-4AD8-C2C8-EF146D1E4DBA}"/>
                </a:ext>
              </a:extLst>
            </p:cNvPr>
            <p:cNvGrpSpPr/>
            <p:nvPr/>
          </p:nvGrpSpPr>
          <p:grpSpPr>
            <a:xfrm>
              <a:off x="1076692" y="517212"/>
              <a:ext cx="10493724" cy="5454521"/>
              <a:chOff x="1076692" y="517212"/>
              <a:chExt cx="10493724" cy="545452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F302AEF-9A2C-0986-B78D-D528A05A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492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519D673-0CDF-0C1A-838E-70D1CB4EA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1999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7DF82339-C2CB-BF90-AFCE-39DF25E3D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10507" y="517212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471014C2-4338-8B3E-D015-76D922E1F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692" y="3180600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5304FA60-6CE9-9301-3199-63525C6BD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2799" y="3180599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F5FE763-09FF-F3B8-5E99-1753D8507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8905" y="3180599"/>
                <a:ext cx="3721511" cy="2791133"/>
              </a:xfrm>
              <a:prstGeom prst="rect">
                <a:avLst/>
              </a:prstGeom>
            </p:spPr>
          </p:pic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0B8C44-89DE-7760-55DF-3A7899DE6A47}"/>
                </a:ext>
              </a:extLst>
            </p:cNvPr>
            <p:cNvSpPr txBox="1"/>
            <p:nvPr/>
          </p:nvSpPr>
          <p:spPr>
            <a:xfrm>
              <a:off x="1235720" y="51721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21C6DB-D3A7-B0B3-E5EE-DFD163C8C873}"/>
                </a:ext>
              </a:extLst>
            </p:cNvPr>
            <p:cNvSpPr txBox="1"/>
            <p:nvPr/>
          </p:nvSpPr>
          <p:spPr>
            <a:xfrm>
              <a:off x="4473598" y="51721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29CFC76-9CE1-D157-A8DF-65F79C15B7F6}"/>
                </a:ext>
              </a:extLst>
            </p:cNvPr>
            <p:cNvSpPr txBox="1"/>
            <p:nvPr/>
          </p:nvSpPr>
          <p:spPr>
            <a:xfrm>
              <a:off x="7830228" y="474012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AA72970-56F7-317F-A8CE-5BDF8239285F}"/>
                </a:ext>
              </a:extLst>
            </p:cNvPr>
            <p:cNvSpPr txBox="1"/>
            <p:nvPr/>
          </p:nvSpPr>
          <p:spPr>
            <a:xfrm>
              <a:off x="1136690" y="3112879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0288124-3EBA-1C71-CADC-1EF859149971}"/>
                </a:ext>
              </a:extLst>
            </p:cNvPr>
            <p:cNvSpPr txBox="1"/>
            <p:nvPr/>
          </p:nvSpPr>
          <p:spPr>
            <a:xfrm>
              <a:off x="4477273" y="311287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E2C053E-14B8-9106-D706-9CEB4B1E7700}"/>
                </a:ext>
              </a:extLst>
            </p:cNvPr>
            <p:cNvSpPr txBox="1"/>
            <p:nvPr/>
          </p:nvSpPr>
          <p:spPr>
            <a:xfrm>
              <a:off x="7896977" y="316979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9850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1A8554-B202-5DC2-EC6A-981085EEBAA2}"/>
              </a:ext>
            </a:extLst>
          </p:cNvPr>
          <p:cNvGrpSpPr/>
          <p:nvPr/>
        </p:nvGrpSpPr>
        <p:grpSpPr>
          <a:xfrm>
            <a:off x="471948" y="261783"/>
            <a:ext cx="11425084" cy="3004984"/>
            <a:chOff x="582561" y="84803"/>
            <a:chExt cx="11425084" cy="300498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625C9B-78FB-2B88-94C3-22002BE9E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561" y="84803"/>
              <a:ext cx="4006645" cy="300498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DBDADCC-B538-3604-700D-BEA3F5231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1781" y="84803"/>
              <a:ext cx="4006645" cy="300498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BDD6AB3-C66F-FEB6-DE55-751EDF851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0" y="84803"/>
              <a:ext cx="4006645" cy="3004984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8FD5DBB-37A3-34D6-1A40-0A520B666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7" y="3266767"/>
            <a:ext cx="4006645" cy="30049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3A17BA-0CB9-9B22-8BC0-8E837B31A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167" y="3266767"/>
            <a:ext cx="4006645" cy="30049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833C1AD-A580-2BAC-E527-9D676E642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386" y="3266767"/>
            <a:ext cx="4006645" cy="30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33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3ADBA5-89F6-22BD-6DA3-BA43F8ED03F0}"/>
              </a:ext>
            </a:extLst>
          </p:cNvPr>
          <p:cNvGrpSpPr/>
          <p:nvPr/>
        </p:nvGrpSpPr>
        <p:grpSpPr>
          <a:xfrm>
            <a:off x="508819" y="355802"/>
            <a:ext cx="11017046" cy="5840362"/>
            <a:chOff x="501445" y="282060"/>
            <a:chExt cx="11017046" cy="584036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8F8ADC1-423E-F0AC-690E-6185CB2E747A}"/>
                </a:ext>
              </a:extLst>
            </p:cNvPr>
            <p:cNvGrpSpPr/>
            <p:nvPr/>
          </p:nvGrpSpPr>
          <p:grpSpPr>
            <a:xfrm>
              <a:off x="501445" y="282060"/>
              <a:ext cx="11017046" cy="2920181"/>
              <a:chOff x="1025012" y="134576"/>
              <a:chExt cx="11017046" cy="292018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639DC66-6D34-2462-2BAE-58E30F317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5012" y="134576"/>
                <a:ext cx="3893575" cy="2920181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88DA7BA-B172-D727-2632-F772319E2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6748" y="134576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7E65649-4FB3-524D-90CB-2FA22FFB9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8484" y="134576"/>
                <a:ext cx="3893574" cy="2920181"/>
              </a:xfrm>
              <a:prstGeom prst="rect">
                <a:avLst/>
              </a:prstGeom>
            </p:spPr>
          </p:pic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53650E8-F5F5-C571-E3E8-4085404FF30B}"/>
                </a:ext>
              </a:extLst>
            </p:cNvPr>
            <p:cNvGrpSpPr/>
            <p:nvPr/>
          </p:nvGrpSpPr>
          <p:grpSpPr>
            <a:xfrm>
              <a:off x="501446" y="3202241"/>
              <a:ext cx="11017044" cy="2920181"/>
              <a:chOff x="501446" y="3202241"/>
              <a:chExt cx="11017044" cy="2920181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56303B6-BD10-681F-F058-127BD6DC9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446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BDF3C2A1-01AB-65E0-6F7E-72245C51F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3181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6C7B942-2F63-F20C-72D7-B2A1E91B5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4916" y="3202241"/>
                <a:ext cx="3893574" cy="29201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5127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4401224-78F3-FD81-2F20-BAF1DBD9910E}"/>
              </a:ext>
            </a:extLst>
          </p:cNvPr>
          <p:cNvSpPr txBox="1"/>
          <p:nvPr/>
        </p:nvSpPr>
        <p:spPr>
          <a:xfrm>
            <a:off x="2529346" y="131966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Std.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0833A9-DD01-DEA1-2F49-78A05D14511B}"/>
              </a:ext>
            </a:extLst>
          </p:cNvPr>
          <p:cNvGrpSpPr/>
          <p:nvPr/>
        </p:nvGrpSpPr>
        <p:grpSpPr>
          <a:xfrm>
            <a:off x="231165" y="1319669"/>
            <a:ext cx="11021855" cy="3867765"/>
            <a:chOff x="231165" y="1319669"/>
            <a:chExt cx="11021855" cy="386776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A8D8EE-AAD3-B8AC-30FC-EED2E744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165" y="1689001"/>
              <a:ext cx="5157735" cy="347999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F35D2B-E1EF-8C63-03FB-32338A16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319669"/>
              <a:ext cx="5157020" cy="386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068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2D016F-726F-D30B-6640-44D8B7C05774}"/>
              </a:ext>
            </a:extLst>
          </p:cNvPr>
          <p:cNvGrpSpPr/>
          <p:nvPr/>
        </p:nvGrpSpPr>
        <p:grpSpPr>
          <a:xfrm>
            <a:off x="1108824" y="1674072"/>
            <a:ext cx="4159479" cy="369332"/>
            <a:chOff x="1716832" y="1291517"/>
            <a:chExt cx="4159479" cy="3693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D17479-8770-23DF-A428-8FDCC6EBFD63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862AAF-BB8C-9CD9-3A91-3EF27D789B90}"/>
                </a:ext>
              </a:extLst>
            </p:cNvPr>
            <p:cNvSpPr txBox="1"/>
            <p:nvPr/>
          </p:nvSpPr>
          <p:spPr>
            <a:xfrm>
              <a:off x="3857810" y="1291517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± 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EA738A-9762-B72E-83F3-5B763B1F10DC}"/>
              </a:ext>
            </a:extLst>
          </p:cNvPr>
          <p:cNvGrpSpPr/>
          <p:nvPr/>
        </p:nvGrpSpPr>
        <p:grpSpPr>
          <a:xfrm>
            <a:off x="7091561" y="1674072"/>
            <a:ext cx="4068700" cy="369332"/>
            <a:chOff x="7075713" y="1304740"/>
            <a:chExt cx="4068700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E5024D-72BF-EE94-3B36-1F22B8591A72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DCDA4A2-59C0-78D4-BAAD-7507674D7A8C}"/>
                </a:ext>
              </a:extLst>
            </p:cNvPr>
            <p:cNvSpPr txBox="1"/>
            <p:nvPr/>
          </p:nvSpPr>
          <p:spPr>
            <a:xfrm>
              <a:off x="9125912" y="1304740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± std</a:t>
              </a:r>
              <a:r>
                <a:rPr lang="zh-CN" altLang="en-US" dirty="0"/>
                <a:t>）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085C1BD-8DF1-1FC4-72AD-A35F5D57E0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6596" y="1864231"/>
            <a:ext cx="6698631" cy="38461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0F2A63-0604-D753-8D04-DD5FEB5138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0751" y="1846402"/>
            <a:ext cx="6698631" cy="38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A92EFB-034D-4FDC-B6A7-F87F36A8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r="2464"/>
          <a:stretch/>
        </p:blipFill>
        <p:spPr>
          <a:xfrm>
            <a:off x="1883228" y="250967"/>
            <a:ext cx="8425543" cy="61655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25271BE-299A-4E6B-B32D-22FA2B7CF99E}"/>
              </a:ext>
            </a:extLst>
          </p:cNvPr>
          <p:cNvSpPr txBox="1"/>
          <p:nvPr/>
        </p:nvSpPr>
        <p:spPr>
          <a:xfrm>
            <a:off x="7572375" y="44146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Sample size = 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6311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1199540-0DC1-FBE7-7744-E729C070C6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94703" y="1670311"/>
            <a:ext cx="6767513" cy="37039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C8F6C-F2D1-F7A2-D174-50462DA30B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5715" y="1670311"/>
            <a:ext cx="6806096" cy="370399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C1FF51A-1822-2B8C-21B1-B12E91C09D1B}"/>
              </a:ext>
            </a:extLst>
          </p:cNvPr>
          <p:cNvGrpSpPr/>
          <p:nvPr/>
        </p:nvGrpSpPr>
        <p:grpSpPr>
          <a:xfrm>
            <a:off x="1136817" y="1590100"/>
            <a:ext cx="4375885" cy="369332"/>
            <a:chOff x="1716832" y="1291517"/>
            <a:chExt cx="4375885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218F981-6CC2-9605-CC03-45886789ECF9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E543F81-FB9D-820F-F371-9427816A9596}"/>
                </a:ext>
              </a:extLst>
            </p:cNvPr>
            <p:cNvSpPr txBox="1"/>
            <p:nvPr/>
          </p:nvSpPr>
          <p:spPr>
            <a:xfrm>
              <a:off x="3857810" y="1291517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± 2*std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F1924E-C713-7ADF-128D-C8B4E2B0708A}"/>
              </a:ext>
            </a:extLst>
          </p:cNvPr>
          <p:cNvGrpSpPr/>
          <p:nvPr/>
        </p:nvGrpSpPr>
        <p:grpSpPr>
          <a:xfrm>
            <a:off x="7119554" y="1590100"/>
            <a:ext cx="4285106" cy="369332"/>
            <a:chOff x="7075713" y="1304740"/>
            <a:chExt cx="4285106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F2F447-C3F4-13AD-E287-B4179616704A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F23B606-D2EA-119C-62A7-65457FC50499}"/>
                </a:ext>
              </a:extLst>
            </p:cNvPr>
            <p:cNvSpPr txBox="1"/>
            <p:nvPr/>
          </p:nvSpPr>
          <p:spPr>
            <a:xfrm>
              <a:off x="9125912" y="1304740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± 2*std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068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4E891C-BACB-C0E8-7D03-75B1D1CC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48"/>
            <a:ext cx="12192000" cy="64751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4E85FF-8DFA-A261-3C82-E7C0A52B42E2}"/>
              </a:ext>
            </a:extLst>
          </p:cNvPr>
          <p:cNvSpPr txBox="1"/>
          <p:nvPr/>
        </p:nvSpPr>
        <p:spPr>
          <a:xfrm>
            <a:off x="223520" y="110168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high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864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02450D-83FC-A756-80C8-703526D6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24"/>
            <a:ext cx="12192000" cy="65209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02DEF-3DCE-B440-EE1C-C57A2A40CE77}"/>
              </a:ext>
            </a:extLst>
          </p:cNvPr>
          <p:cNvSpPr txBox="1"/>
          <p:nvPr/>
        </p:nvSpPr>
        <p:spPr>
          <a:xfrm>
            <a:off x="223520" y="110168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low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207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A083D6-F52B-85C6-C825-1A1971ED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00" y="853440"/>
            <a:ext cx="7672380" cy="57142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4923EA-D998-F741-6A69-94C2F35CD979}"/>
              </a:ext>
            </a:extLst>
          </p:cNvPr>
          <p:cNvSpPr txBox="1"/>
          <p:nvPr/>
        </p:nvSpPr>
        <p:spPr>
          <a:xfrm>
            <a:off x="2519680" y="484108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Residue</a:t>
            </a:r>
            <a:r>
              <a:rPr lang="zh-CN" altLang="en-US" dirty="0"/>
              <a:t>（</a:t>
            </a:r>
            <a:r>
              <a:rPr lang="en-US" altLang="zh-CN" dirty="0"/>
              <a:t>high-low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42906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3846E1-26D8-99B6-8B75-B94471EE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14" y="853440"/>
            <a:ext cx="8330972" cy="6004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8E0134-6C48-D010-2006-942CE58EFD75}"/>
              </a:ext>
            </a:extLst>
          </p:cNvPr>
          <p:cNvSpPr txBox="1"/>
          <p:nvPr/>
        </p:nvSpPr>
        <p:spPr>
          <a:xfrm>
            <a:off x="2489200" y="5874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High-std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096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4399FF-5209-860C-E09D-DF609388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8" y="829046"/>
            <a:ext cx="7963183" cy="6028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90DB30-5F6B-774C-8940-C756AA2A2C8B}"/>
              </a:ext>
            </a:extLst>
          </p:cNvPr>
          <p:cNvSpPr txBox="1"/>
          <p:nvPr/>
        </p:nvSpPr>
        <p:spPr>
          <a:xfrm>
            <a:off x="2611120" y="45971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Low-std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E81FA-B3A8-30C9-A17B-ECBA7CE5525B}"/>
              </a:ext>
            </a:extLst>
          </p:cNvPr>
          <p:cNvSpPr txBox="1"/>
          <p:nvPr/>
        </p:nvSpPr>
        <p:spPr>
          <a:xfrm>
            <a:off x="9343838" y="459714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Percentage of A-T,G-C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179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A1CDB6E-C3A3-9834-E4F1-0B9E2BA1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5" y="1262181"/>
            <a:ext cx="1733550" cy="4086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227589-8D09-1ECA-E8EC-A44ED7AABE1C}"/>
              </a:ext>
            </a:extLst>
          </p:cNvPr>
          <p:cNvSpPr txBox="1"/>
          <p:nvPr/>
        </p:nvSpPr>
        <p:spPr>
          <a:xfrm>
            <a:off x="241056" y="5163740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A/T percentage</a:t>
            </a:r>
            <a:endParaRPr lang="zh-CN" altLang="en-US" b="1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B1F053-DB9E-23E1-5E98-0C5FC19A60BB}"/>
              </a:ext>
            </a:extLst>
          </p:cNvPr>
          <p:cNvGrpSpPr/>
          <p:nvPr/>
        </p:nvGrpSpPr>
        <p:grpSpPr>
          <a:xfrm>
            <a:off x="2207895" y="126772"/>
            <a:ext cx="9984105" cy="2701725"/>
            <a:chOff x="2219499" y="469044"/>
            <a:chExt cx="9984105" cy="270172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F4D9A49-213B-3BC5-F941-21C8505C894A}"/>
                </a:ext>
              </a:extLst>
            </p:cNvPr>
            <p:cNvGrpSpPr/>
            <p:nvPr/>
          </p:nvGrpSpPr>
          <p:grpSpPr>
            <a:xfrm>
              <a:off x="2219499" y="498682"/>
              <a:ext cx="9984105" cy="2672087"/>
              <a:chOff x="2207895" y="1262181"/>
              <a:chExt cx="9984105" cy="2672087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55D71D7B-3265-9464-34FA-1D06094A9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7895" y="1262181"/>
                <a:ext cx="9984105" cy="1571572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E4D6E892-AB80-C757-A260-1EFAAF230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26214" y="2678725"/>
                <a:ext cx="9747465" cy="1255543"/>
              </a:xfrm>
              <a:prstGeom prst="rect">
                <a:avLst/>
              </a:prstGeom>
            </p:spPr>
          </p:pic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9F3F3E5-66C5-8D47-2488-85F4312EAA79}"/>
                </a:ext>
              </a:extLst>
            </p:cNvPr>
            <p:cNvSpPr txBox="1"/>
            <p:nvPr/>
          </p:nvSpPr>
          <p:spPr>
            <a:xfrm>
              <a:off x="2611120" y="469044"/>
              <a:ext cx="1808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A/T percentage</a:t>
              </a:r>
              <a:endParaRPr lang="zh-CN" altLang="en-US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C7F6DA-932C-E868-B7DD-5F6D14CC5F2A}"/>
                </a:ext>
              </a:extLst>
            </p:cNvPr>
            <p:cNvSpPr txBox="1"/>
            <p:nvPr/>
          </p:nvSpPr>
          <p:spPr>
            <a:xfrm>
              <a:off x="2611120" y="1730560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dumpy</a:t>
              </a:r>
              <a:endParaRPr lang="zh-CN" altLang="en-US" b="1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3AFDB70-99BC-6E6A-DC0F-5063E4F8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9517" y="2804832"/>
            <a:ext cx="4393360" cy="351468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A7E0957-A12B-78AD-E2C2-8F23321F0B6B}"/>
              </a:ext>
            </a:extLst>
          </p:cNvPr>
          <p:cNvSpPr txBox="1"/>
          <p:nvPr/>
        </p:nvSpPr>
        <p:spPr>
          <a:xfrm>
            <a:off x="4092318" y="6189905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3FB13C-EEB2-B8CF-ACA4-B7E5C53ECE7F}"/>
              </a:ext>
            </a:extLst>
          </p:cNvPr>
          <p:cNvSpPr txBox="1"/>
          <p:nvPr/>
        </p:nvSpPr>
        <p:spPr>
          <a:xfrm rot="16200000">
            <a:off x="1927377" y="420815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A00F413-4373-A505-2FFF-F55D94DC4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104" y="2934447"/>
            <a:ext cx="4393361" cy="325545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C911968-C787-C8FA-C887-4A01FA2FC84E}"/>
              </a:ext>
            </a:extLst>
          </p:cNvPr>
          <p:cNvSpPr txBox="1"/>
          <p:nvPr/>
        </p:nvSpPr>
        <p:spPr>
          <a:xfrm>
            <a:off x="9012905" y="611118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9C95E8-6DD1-2FAC-8F21-002EAF8332D1}"/>
              </a:ext>
            </a:extLst>
          </p:cNvPr>
          <p:cNvSpPr txBox="1"/>
          <p:nvPr/>
        </p:nvSpPr>
        <p:spPr>
          <a:xfrm>
            <a:off x="10374099" y="605202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2</a:t>
            </a:r>
            <a:endParaRPr lang="zh-CN" altLang="en-US" sz="11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C4386A-11FE-7D53-0AD6-9718E4D95A10}"/>
              </a:ext>
            </a:extLst>
          </p:cNvPr>
          <p:cNvSpPr txBox="1"/>
          <p:nvPr/>
        </p:nvSpPr>
        <p:spPr>
          <a:xfrm rot="16200000">
            <a:off x="6694359" y="432453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74431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B1FD45-3C58-771C-01B4-0C404BC1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49960"/>
            <a:ext cx="6062133" cy="4546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CFEB9A-D330-F68D-63D3-32CBF55F86C0}"/>
              </a:ext>
            </a:extLst>
          </p:cNvPr>
          <p:cNvSpPr txBox="1"/>
          <p:nvPr/>
        </p:nvSpPr>
        <p:spPr>
          <a:xfrm>
            <a:off x="2476878" y="5311894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A47611-3F9E-2ADE-5B8D-1EAAB936E101}"/>
              </a:ext>
            </a:extLst>
          </p:cNvPr>
          <p:cNvSpPr txBox="1"/>
          <p:nvPr/>
        </p:nvSpPr>
        <p:spPr>
          <a:xfrm rot="16200000">
            <a:off x="-302806" y="303859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B73060-C5D7-CB80-7E20-916299E3F320}"/>
              </a:ext>
            </a:extLst>
          </p:cNvPr>
          <p:cNvSpPr txBox="1"/>
          <p:nvPr/>
        </p:nvSpPr>
        <p:spPr>
          <a:xfrm>
            <a:off x="8539011" y="5311894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B10548-1875-3AFC-94BD-7A9FE73E4A2F}"/>
              </a:ext>
            </a:extLst>
          </p:cNvPr>
          <p:cNvSpPr txBox="1"/>
          <p:nvPr/>
        </p:nvSpPr>
        <p:spPr>
          <a:xfrm rot="16200000">
            <a:off x="5752973" y="3038593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F6B7E9-3A1B-5049-9100-0CB426B08020}"/>
              </a:ext>
            </a:extLst>
          </p:cNvPr>
          <p:cNvSpPr txBox="1"/>
          <p:nvPr/>
        </p:nvSpPr>
        <p:spPr>
          <a:xfrm>
            <a:off x="6950257" y="826869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P=3.150339e-25</a:t>
            </a:r>
          </a:p>
          <a:p>
            <a:r>
              <a:rPr lang="en-US" altLang="zh-CN" b="1" dirty="0"/>
              <a:t>Spearman = -0.2286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7BF090-B87A-C5F2-F032-8623D2B5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7892" y="1335972"/>
            <a:ext cx="5322935" cy="40488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BC248B-2E44-886B-34CB-48CDCEAE3051}"/>
              </a:ext>
            </a:extLst>
          </p:cNvPr>
          <p:cNvSpPr txBox="1"/>
          <p:nvPr/>
        </p:nvSpPr>
        <p:spPr>
          <a:xfrm>
            <a:off x="9631680" y="273578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= -21.59x-7.587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243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900028-A084-1F52-A04B-2C95E8666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949960"/>
            <a:ext cx="6062133" cy="4546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9C06F3-8922-8009-252B-5A3847F20EF9}"/>
              </a:ext>
            </a:extLst>
          </p:cNvPr>
          <p:cNvSpPr/>
          <p:nvPr/>
        </p:nvSpPr>
        <p:spPr>
          <a:xfrm>
            <a:off x="4507601" y="1529391"/>
            <a:ext cx="307910" cy="3471817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A379E2-D976-D884-3A94-8854A5711B74}"/>
              </a:ext>
            </a:extLst>
          </p:cNvPr>
          <p:cNvSpPr/>
          <p:nvPr/>
        </p:nvSpPr>
        <p:spPr>
          <a:xfrm>
            <a:off x="1260548" y="3909528"/>
            <a:ext cx="4711959" cy="373224"/>
          </a:xfrm>
          <a:prstGeom prst="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B1205A8-8247-C76C-6BD8-A54F3557DAA2}"/>
              </a:ext>
            </a:extLst>
          </p:cNvPr>
          <p:cNvCxnSpPr>
            <a:stCxn id="6" idx="1"/>
          </p:cNvCxnSpPr>
          <p:nvPr/>
        </p:nvCxnSpPr>
        <p:spPr>
          <a:xfrm flipV="1">
            <a:off x="1260548" y="4086808"/>
            <a:ext cx="4870580" cy="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E6C050E-0CE3-DDBC-12B0-F9A5D15DA826}"/>
              </a:ext>
            </a:extLst>
          </p:cNvPr>
          <p:cNvSpPr txBox="1"/>
          <p:nvPr/>
        </p:nvSpPr>
        <p:spPr>
          <a:xfrm>
            <a:off x="6103599" y="3902142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mean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C67FAE-876E-3746-47C4-14A1CEAFD0F3}"/>
              </a:ext>
            </a:extLst>
          </p:cNvPr>
          <p:cNvSpPr txBox="1"/>
          <p:nvPr/>
        </p:nvSpPr>
        <p:spPr>
          <a:xfrm>
            <a:off x="4269461" y="1252392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0.07 0.08</a:t>
            </a:r>
            <a:endParaRPr lang="zh-CN" altLang="en-US" sz="1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6E27BB-6688-44D1-B123-B1493F2D14AD}"/>
              </a:ext>
            </a:extLst>
          </p:cNvPr>
          <p:cNvSpPr txBox="1"/>
          <p:nvPr/>
        </p:nvSpPr>
        <p:spPr>
          <a:xfrm>
            <a:off x="8355107" y="2074893"/>
            <a:ext cx="1050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T/A</a:t>
            </a:r>
          </a:p>
          <a:p>
            <a:r>
              <a:rPr lang="en-US" altLang="zh-CN" dirty="0"/>
              <a:t>Poly C/G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C5F71C-FAE2-4028-965F-998AC245F963}"/>
              </a:ext>
            </a:extLst>
          </p:cNvPr>
          <p:cNvSpPr txBox="1"/>
          <p:nvPr/>
        </p:nvSpPr>
        <p:spPr>
          <a:xfrm>
            <a:off x="8037088" y="3836895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can not find the image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363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FC93C6E-0656-166E-3E2D-DC6F510F5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9" y="1298486"/>
            <a:ext cx="5547841" cy="41303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7F2D72-AC89-7C5B-5DE6-2BC740DD1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63" y="1268003"/>
            <a:ext cx="5585944" cy="41913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8218856-F968-5413-CB28-76CC9813A79B}"/>
              </a:ext>
            </a:extLst>
          </p:cNvPr>
          <p:cNvSpPr txBox="1"/>
          <p:nvPr/>
        </p:nvSpPr>
        <p:spPr>
          <a:xfrm>
            <a:off x="671804" y="1113820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AAA,TTT,CCC,GGG,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CB7054-5A8E-F0AE-A6FE-ADFD3A198D08}"/>
              </a:ext>
            </a:extLst>
          </p:cNvPr>
          <p:cNvSpPr txBox="1"/>
          <p:nvPr/>
        </p:nvSpPr>
        <p:spPr>
          <a:xfrm>
            <a:off x="6274848" y="1113820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AAA,TTT,5CCC,5GGG,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9086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6813E73-1092-46B3-90F1-0DDFF97FD4E8}"/>
              </a:ext>
            </a:extLst>
          </p:cNvPr>
          <p:cNvSpPr/>
          <p:nvPr/>
        </p:nvSpPr>
        <p:spPr>
          <a:xfrm>
            <a:off x="85725" y="1185865"/>
            <a:ext cx="7784102" cy="44862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999372-3BA2-4616-B06F-325C5F30F5D2}"/>
              </a:ext>
            </a:extLst>
          </p:cNvPr>
          <p:cNvSpPr/>
          <p:nvPr/>
        </p:nvSpPr>
        <p:spPr>
          <a:xfrm>
            <a:off x="179177" y="2305892"/>
            <a:ext cx="4686300" cy="31491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7497E6-CDF1-438B-8578-24FA3D02436E}"/>
              </a:ext>
            </a:extLst>
          </p:cNvPr>
          <p:cNvSpPr txBox="1"/>
          <p:nvPr/>
        </p:nvSpPr>
        <p:spPr>
          <a:xfrm>
            <a:off x="1350373" y="3279442"/>
            <a:ext cx="2343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SNP Pool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1C243E-E652-4DF8-9357-0886CFE7A0E4}"/>
              </a:ext>
            </a:extLst>
          </p:cNvPr>
          <p:cNvSpPr txBox="1"/>
          <p:nvPr/>
        </p:nvSpPr>
        <p:spPr>
          <a:xfrm>
            <a:off x="1494642" y="395449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Of Nekl-4 mutant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6D356B-7B89-40B1-821F-5985B366DCC9}"/>
              </a:ext>
            </a:extLst>
          </p:cNvPr>
          <p:cNvSpPr txBox="1"/>
          <p:nvPr/>
        </p:nvSpPr>
        <p:spPr>
          <a:xfrm>
            <a:off x="5264166" y="2690321"/>
            <a:ext cx="21275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SNP Pool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Of All Input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39F5846-59E3-4772-A0BC-C3988696849A}"/>
              </a:ext>
            </a:extLst>
          </p:cNvPr>
          <p:cNvSpPr txBox="1"/>
          <p:nvPr/>
        </p:nvSpPr>
        <p:spPr>
          <a:xfrm>
            <a:off x="7869827" y="1896767"/>
            <a:ext cx="4309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1.If Nekl-4 is a suppressor</a:t>
            </a:r>
          </a:p>
          <a:p>
            <a:r>
              <a:rPr lang="en-US" altLang="zh-CN" b="1" dirty="0"/>
              <a:t>You can hardly find another suppressor</a:t>
            </a:r>
          </a:p>
          <a:p>
            <a:r>
              <a:rPr lang="en-US" altLang="zh-CN" b="1" dirty="0"/>
              <a:t>Gene In nekl-4 SNP pool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A2708A-3B55-4AE6-8C8F-1A315E1329FE}"/>
              </a:ext>
            </a:extLst>
          </p:cNvPr>
          <p:cNvSpPr txBox="1"/>
          <p:nvPr/>
        </p:nvSpPr>
        <p:spPr>
          <a:xfrm>
            <a:off x="85725" y="507080"/>
            <a:ext cx="5238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Step 2: Remove low possibility SNPs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3B73B6-6083-4D66-8024-246CFAEF91DB}"/>
              </a:ext>
            </a:extLst>
          </p:cNvPr>
          <p:cNvSpPr txBox="1"/>
          <p:nvPr/>
        </p:nvSpPr>
        <p:spPr>
          <a:xfrm>
            <a:off x="7882807" y="48241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(intersection factor = 3%)</a:t>
            </a:r>
            <a:endParaRPr lang="zh-CN" altLang="en-US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F411F17-CC68-4D3C-AECF-06C9FA0254D1}"/>
              </a:ext>
            </a:extLst>
          </p:cNvPr>
          <p:cNvGrpSpPr/>
          <p:nvPr/>
        </p:nvGrpSpPr>
        <p:grpSpPr>
          <a:xfrm>
            <a:off x="4454104" y="2430489"/>
            <a:ext cx="1009650" cy="302545"/>
            <a:chOff x="4454104" y="2430489"/>
            <a:chExt cx="1009650" cy="30254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4333DF3-8C94-4940-8AF8-B5FDFD9B18C5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592A136-23AA-4284-8D42-C8D161D34E0B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3E5B219-BCBF-4440-B138-2945EF6A0940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0337EC4-83C0-432A-B62C-513CC10FBC6D}"/>
              </a:ext>
            </a:extLst>
          </p:cNvPr>
          <p:cNvGrpSpPr/>
          <p:nvPr/>
        </p:nvGrpSpPr>
        <p:grpSpPr>
          <a:xfrm rot="834843">
            <a:off x="4582991" y="3710275"/>
            <a:ext cx="1009650" cy="302545"/>
            <a:chOff x="4454104" y="2430489"/>
            <a:chExt cx="1009650" cy="30254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7212F16-34DB-408E-944A-AE07DA41D782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681F3D7-D420-4D9C-BC20-74A3D521DCA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9358F85-AF81-44E7-BD94-310D3089B96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4BB2364-0107-46F6-A4EB-A401B1E78AEF}"/>
              </a:ext>
            </a:extLst>
          </p:cNvPr>
          <p:cNvGrpSpPr/>
          <p:nvPr/>
        </p:nvGrpSpPr>
        <p:grpSpPr>
          <a:xfrm rot="18750575">
            <a:off x="3313368" y="1898519"/>
            <a:ext cx="1009650" cy="302545"/>
            <a:chOff x="4454104" y="2430489"/>
            <a:chExt cx="1009650" cy="30254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AAE61C17-505B-44EE-99D3-4546E2C4FF8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36105F2-16C2-41DB-B6DD-6A41A86FA0E8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C39DEC9-60A7-4167-9A97-23CDDB46B3E1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925E3C8-66AF-49B9-A38A-854497FDA695}"/>
              </a:ext>
            </a:extLst>
          </p:cNvPr>
          <p:cNvGrpSpPr/>
          <p:nvPr/>
        </p:nvGrpSpPr>
        <p:grpSpPr>
          <a:xfrm rot="16982225">
            <a:off x="2037386" y="1824935"/>
            <a:ext cx="1009650" cy="302545"/>
            <a:chOff x="4454104" y="2430489"/>
            <a:chExt cx="1009650" cy="302545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1E73A4C-A5DF-41B2-A5F8-4A3F0743B0FE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027A697-EBD7-485B-B2D8-E63A9B524B0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A739328-340C-426A-9981-F8CA99E357E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53DA972-3C7B-4B10-9955-A127274B9808}"/>
              </a:ext>
            </a:extLst>
          </p:cNvPr>
          <p:cNvGrpSpPr/>
          <p:nvPr/>
        </p:nvGrpSpPr>
        <p:grpSpPr>
          <a:xfrm rot="1574203">
            <a:off x="4534444" y="4881703"/>
            <a:ext cx="1009650" cy="302545"/>
            <a:chOff x="4454104" y="2430489"/>
            <a:chExt cx="1009650" cy="30254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71BF38E-5CD3-418B-A6F0-085D5ED66C5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453C333-7926-44D8-97B2-B33C4AB0E12D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B3E11D3-4E82-4E7D-AB64-7ADA001575D4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B21D597-2707-4C02-95C7-408EC533B1E8}"/>
              </a:ext>
            </a:extLst>
          </p:cNvPr>
          <p:cNvGrpSpPr/>
          <p:nvPr/>
        </p:nvGrpSpPr>
        <p:grpSpPr>
          <a:xfrm rot="15501395">
            <a:off x="691331" y="1898518"/>
            <a:ext cx="1009650" cy="302545"/>
            <a:chOff x="4454104" y="2430489"/>
            <a:chExt cx="1009650" cy="302545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BB5B8526-8D8F-4DBD-A388-CF2B18E8DD49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8DDEBF1-AC81-4539-8066-6B09D7E2995C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19564F2-D51D-4F55-BCFB-209F921752F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32F58685-A8E7-4FD8-92AF-2EA965A0A82A}"/>
              </a:ext>
            </a:extLst>
          </p:cNvPr>
          <p:cNvSpPr txBox="1"/>
          <p:nvPr/>
        </p:nvSpPr>
        <p:spPr>
          <a:xfrm>
            <a:off x="7912251" y="3179839"/>
            <a:ext cx="42899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2.Because that almost all the SNPs in </a:t>
            </a:r>
          </a:p>
          <a:p>
            <a:r>
              <a:rPr lang="en-US" altLang="zh-CN" b="1" dirty="0"/>
              <a:t>SNP pool have an impact on protein</a:t>
            </a:r>
          </a:p>
          <a:p>
            <a:r>
              <a:rPr lang="en-US" altLang="zh-CN" b="1" dirty="0"/>
              <a:t>structure and amino acid. Genes linked</a:t>
            </a:r>
          </a:p>
          <a:p>
            <a:r>
              <a:rPr lang="en-US" altLang="zh-CN" b="1" dirty="0"/>
              <a:t>to the SNPs in the suppressor pool</a:t>
            </a:r>
          </a:p>
          <a:p>
            <a:r>
              <a:rPr lang="en-US" altLang="zh-CN" b="1" dirty="0"/>
              <a:t>can be considered as ‘not likely’ as well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D6BA15-67EA-47FB-BFAD-850D87E1843B}"/>
              </a:ext>
            </a:extLst>
          </p:cNvPr>
          <p:cNvSpPr txBox="1"/>
          <p:nvPr/>
        </p:nvSpPr>
        <p:spPr>
          <a:xfrm>
            <a:off x="2718226" y="5854718"/>
            <a:ext cx="6619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Problem: Impact SNP cannot be decided easily so there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                might be a lot of false-negative cases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53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68C47BF-C073-1F88-B851-17BBF47B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779" y="-138949"/>
            <a:ext cx="10468560" cy="152947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8E892B-410A-244D-8029-141B5A299FBE}"/>
              </a:ext>
            </a:extLst>
          </p:cNvPr>
          <p:cNvGrpSpPr/>
          <p:nvPr/>
        </p:nvGrpSpPr>
        <p:grpSpPr>
          <a:xfrm>
            <a:off x="549381" y="1171952"/>
            <a:ext cx="10766343" cy="4295787"/>
            <a:chOff x="549381" y="1171952"/>
            <a:chExt cx="10766343" cy="429578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B8833F-EFC1-2181-BA0C-F44B69EE9721}"/>
                </a:ext>
              </a:extLst>
            </p:cNvPr>
            <p:cNvGrpSpPr/>
            <p:nvPr/>
          </p:nvGrpSpPr>
          <p:grpSpPr>
            <a:xfrm>
              <a:off x="549381" y="1171952"/>
              <a:ext cx="10766343" cy="2292382"/>
              <a:chOff x="549673" y="779202"/>
              <a:chExt cx="10766343" cy="2292382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DBB4ACAF-897C-4925-3668-2372D1A56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779202"/>
                <a:ext cx="10061633" cy="1198888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A75953-5EA4-5147-361A-BD5741F8E4B5}"/>
                  </a:ext>
                </a:extLst>
              </p:cNvPr>
              <p:cNvSpPr txBox="1"/>
              <p:nvPr/>
            </p:nvSpPr>
            <p:spPr>
              <a:xfrm>
                <a:off x="635434" y="1193980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‘A/T’</a:t>
                </a:r>
                <a:endParaRPr lang="zh-CN" altLang="en-US" dirty="0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1F704753-3AA4-3920-A9FC-FE6A8EB0B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1759515"/>
                <a:ext cx="10128136" cy="131206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703CB8-A55D-3A8A-FDE2-80F8094EBDD9}"/>
                  </a:ext>
                </a:extLst>
              </p:cNvPr>
              <p:cNvSpPr txBox="1"/>
              <p:nvPr/>
            </p:nvSpPr>
            <p:spPr>
              <a:xfrm>
                <a:off x="549673" y="2245422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Poly A</a:t>
                </a:r>
                <a:endParaRPr lang="zh-CN" altLang="en-US" dirty="0"/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A404924-1D95-6713-59A9-9416DCE5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9" y="3207208"/>
              <a:ext cx="10022295" cy="129319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DA9CA22-094E-0E12-CCF4-C2B5C1AA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8" y="4300702"/>
              <a:ext cx="10017065" cy="1167037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A3C8370-43C5-F5E8-DF5E-28D1F22B6492}"/>
              </a:ext>
            </a:extLst>
          </p:cNvPr>
          <p:cNvSpPr txBox="1"/>
          <p:nvPr/>
        </p:nvSpPr>
        <p:spPr>
          <a:xfrm>
            <a:off x="536257" y="361303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71D45A-A6DB-1394-60F1-D3A509310F79}"/>
              </a:ext>
            </a:extLst>
          </p:cNvPr>
          <p:cNvSpPr txBox="1"/>
          <p:nvPr/>
        </p:nvSpPr>
        <p:spPr>
          <a:xfrm>
            <a:off x="236991" y="466960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A/C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454BC1-9757-7C35-F198-8D8BD8ED1A5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663" y="5329480"/>
            <a:ext cx="9972557" cy="11275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E1DA2A-91C1-B70C-9B77-CC1B8F69D480}"/>
              </a:ext>
            </a:extLst>
          </p:cNvPr>
          <p:cNvSpPr txBox="1"/>
          <p:nvPr/>
        </p:nvSpPr>
        <p:spPr>
          <a:xfrm>
            <a:off x="486914" y="569923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B1FD07-4DB5-5DDC-B0F7-19631ADBDB54}"/>
              </a:ext>
            </a:extLst>
          </p:cNvPr>
          <p:cNvSpPr txBox="1"/>
          <p:nvPr/>
        </p:nvSpPr>
        <p:spPr>
          <a:xfrm>
            <a:off x="491542" y="38175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276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2C04B29-3FA0-0D7D-9AF8-60EFDC405112}"/>
              </a:ext>
            </a:extLst>
          </p:cNvPr>
          <p:cNvSpPr txBox="1"/>
          <p:nvPr/>
        </p:nvSpPr>
        <p:spPr>
          <a:xfrm>
            <a:off x="108351" y="342900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55ABED-60E0-93BE-FCE9-A305FF79D19B}"/>
              </a:ext>
            </a:extLst>
          </p:cNvPr>
          <p:cNvSpPr txBox="1"/>
          <p:nvPr/>
        </p:nvSpPr>
        <p:spPr>
          <a:xfrm>
            <a:off x="3160884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A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E326BD-C272-5AC5-524E-CF91A9FF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853" y="874359"/>
            <a:ext cx="6096000" cy="457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E72606-9727-255D-01DF-1FE70DC80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48" y="865028"/>
            <a:ext cx="6096001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F5B7F8-ECD4-A434-943A-42947165FBC8}"/>
              </a:ext>
            </a:extLst>
          </p:cNvPr>
          <p:cNvSpPr txBox="1"/>
          <p:nvPr/>
        </p:nvSpPr>
        <p:spPr>
          <a:xfrm>
            <a:off x="8883659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2238AA-9883-D224-DF18-FE00DB947E3A}"/>
              </a:ext>
            </a:extLst>
          </p:cNvPr>
          <p:cNvSpPr txBox="1"/>
          <p:nvPr/>
        </p:nvSpPr>
        <p:spPr>
          <a:xfrm>
            <a:off x="6626606" y="690465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0.3434</a:t>
            </a:r>
          </a:p>
          <a:p>
            <a:r>
              <a:rPr lang="en-US" altLang="zh-CN" dirty="0"/>
              <a:t>p=1.1249e-56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D47818-0528-C04F-748F-FB7AB4EFC8AE}"/>
              </a:ext>
            </a:extLst>
          </p:cNvPr>
          <p:cNvSpPr txBox="1"/>
          <p:nvPr/>
        </p:nvSpPr>
        <p:spPr>
          <a:xfrm>
            <a:off x="1068451" y="728474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0.2342</a:t>
            </a:r>
          </a:p>
          <a:p>
            <a:r>
              <a:rPr lang="en-US" altLang="zh-CN" dirty="0"/>
              <a:t>p=0.2941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4810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51B4EB2-DEAE-CA55-1CF7-1E5FA9B9C083}"/>
              </a:ext>
            </a:extLst>
          </p:cNvPr>
          <p:cNvGrpSpPr/>
          <p:nvPr/>
        </p:nvGrpSpPr>
        <p:grpSpPr>
          <a:xfrm>
            <a:off x="0" y="958334"/>
            <a:ext cx="6096000" cy="4941332"/>
            <a:chOff x="0" y="958334"/>
            <a:chExt cx="6096000" cy="494133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8033DAD-DEDF-A28F-95AF-E055EB5107A3}"/>
                </a:ext>
              </a:extLst>
            </p:cNvPr>
            <p:cNvGrpSpPr/>
            <p:nvPr/>
          </p:nvGrpSpPr>
          <p:grpSpPr>
            <a:xfrm>
              <a:off x="0" y="1143000"/>
              <a:ext cx="6096000" cy="4756666"/>
              <a:chOff x="0" y="1143000"/>
              <a:chExt cx="6096000" cy="47566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B1F3EA4-B239-AEBF-A27B-F3470C38F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2BBF83-194C-09B5-A6EF-9F8A677B4242}"/>
                  </a:ext>
                </a:extLst>
              </p:cNvPr>
              <p:cNvSpPr txBox="1"/>
              <p:nvPr/>
            </p:nvSpPr>
            <p:spPr>
              <a:xfrm>
                <a:off x="2716018" y="5530334"/>
                <a:ext cx="663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exon</a:t>
                </a:r>
                <a:endParaRPr lang="zh-CN" altLang="en-US" dirty="0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4646941-9617-B919-832A-A09AA5B29020}"/>
                </a:ext>
              </a:extLst>
            </p:cNvPr>
            <p:cNvSpPr txBox="1"/>
            <p:nvPr/>
          </p:nvSpPr>
          <p:spPr>
            <a:xfrm>
              <a:off x="723218" y="958334"/>
              <a:ext cx="223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-0.2155</a:t>
              </a:r>
            </a:p>
            <a:p>
              <a:r>
                <a:rPr lang="en-US" altLang="zh-CN" dirty="0"/>
                <a:t>p=1.614e-22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2607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0A6D6D-0A11-D481-DB05-7526593E9E09}"/>
              </a:ext>
            </a:extLst>
          </p:cNvPr>
          <p:cNvSpPr txBox="1"/>
          <p:nvPr/>
        </p:nvSpPr>
        <p:spPr>
          <a:xfrm>
            <a:off x="548640" y="416560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ja-JP" altLang="en-US" dirty="0"/>
              <a:t>　</a:t>
            </a:r>
            <a:r>
              <a:rPr lang="en-US" altLang="ja-JP" dirty="0"/>
              <a:t>mut(triple)/count(triple)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A610B7-798F-4D8A-BC1F-07C6D26383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16560"/>
            <a:ext cx="12192000" cy="63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568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99F13948-6A00-42A7-A43A-7CB13C00B90C}"/>
              </a:ext>
            </a:extLst>
          </p:cNvPr>
          <p:cNvGrpSpPr/>
          <p:nvPr/>
        </p:nvGrpSpPr>
        <p:grpSpPr>
          <a:xfrm>
            <a:off x="605265" y="204492"/>
            <a:ext cx="11313328" cy="3452974"/>
            <a:chOff x="578306" y="2768281"/>
            <a:chExt cx="11313328" cy="34529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/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])</m:t>
                                        </m:r>
                                      </m:e>
                                      <m:sup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num>
                              <m:den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/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𝑐𝑜𝑑𝑒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(300,000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bp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2D368E4-4124-404D-9588-39677C6BB68E}"/>
                </a:ext>
              </a:extLst>
            </p:cNvPr>
            <p:cNvSpPr txBox="1"/>
            <p:nvPr/>
          </p:nvSpPr>
          <p:spPr>
            <a:xfrm>
              <a:off x="614750" y="5282445"/>
              <a:ext cx="2263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Predicted mutation: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/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200" b="0" dirty="0"/>
                    <a:t>r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𝑐𝑜𝑑𝑒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𝑚𝑢𝑡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𝑐𝑜𝑑𝑒</m:t>
                              </m:r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𝑐𝑜𝑑𝑒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](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blipFill>
                  <a:blip r:embed="rId6"/>
                  <a:stretch>
                    <a:fillRect l="-2925" b="-34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2A517E-1EB4-4831-A109-5E5FED263C81}"/>
                </a:ext>
              </a:extLst>
            </p:cNvPr>
            <p:cNvSpPr txBox="1"/>
            <p:nvPr/>
          </p:nvSpPr>
          <p:spPr>
            <a:xfrm>
              <a:off x="644654" y="4153763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Mutation rate:</a:t>
              </a:r>
              <a:endParaRPr lang="zh-CN" altLang="en-US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C90153D-D687-486C-B2B5-9728F3FF4E99}"/>
                </a:ext>
              </a:extLst>
            </p:cNvPr>
            <p:cNvSpPr txBox="1"/>
            <p:nvPr/>
          </p:nvSpPr>
          <p:spPr>
            <a:xfrm>
              <a:off x="895666" y="2768281"/>
              <a:ext cx="4868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spc="600" dirty="0"/>
                <a:t>…</a:t>
              </a:r>
              <a:r>
                <a:rPr lang="en-US" altLang="zh-CN" sz="2400" spc="600" dirty="0" err="1"/>
                <a:t>ATGCGAATTGCCACT</a:t>
              </a:r>
              <a:r>
                <a:rPr lang="en-US" altLang="zh-CN" sz="2400" spc="600" dirty="0"/>
                <a:t>…</a:t>
              </a:r>
              <a:endParaRPr lang="zh-CN" altLang="en-US" sz="2400" spc="6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C30E2E7-5DBD-4673-B3D2-4CA53D530B5E}"/>
                </a:ext>
              </a:extLst>
            </p:cNvPr>
            <p:cNvSpPr/>
            <p:nvPr/>
          </p:nvSpPr>
          <p:spPr>
            <a:xfrm>
              <a:off x="1237129" y="2782492"/>
              <a:ext cx="824753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614D5F5-C23F-44AE-9B7A-36FAAFC8070F}"/>
                </a:ext>
              </a:extLst>
            </p:cNvPr>
            <p:cNvSpPr/>
            <p:nvPr/>
          </p:nvSpPr>
          <p:spPr>
            <a:xfrm>
              <a:off x="1491538" y="2776082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919586D-0380-4BC5-A035-C6C6D772E034}"/>
                </a:ext>
              </a:extLst>
            </p:cNvPr>
            <p:cNvSpPr/>
            <p:nvPr/>
          </p:nvSpPr>
          <p:spPr>
            <a:xfrm>
              <a:off x="1743777" y="2785978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1B80B50-CAFB-4423-8093-5C16A21151D2}"/>
                </a:ext>
              </a:extLst>
            </p:cNvPr>
            <p:cNvCxnSpPr/>
            <p:nvPr/>
          </p:nvCxnSpPr>
          <p:spPr>
            <a:xfrm flipH="1">
              <a:off x="1010994" y="3151824"/>
              <a:ext cx="333712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DF0330B-8CC8-4704-95FE-891F27F28BF1}"/>
                </a:ext>
              </a:extLst>
            </p:cNvPr>
            <p:cNvCxnSpPr>
              <a:cxnSpLocks/>
            </p:cNvCxnSpPr>
            <p:nvPr/>
          </p:nvCxnSpPr>
          <p:spPr>
            <a:xfrm>
              <a:off x="1577788" y="3145414"/>
              <a:ext cx="320526" cy="348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9890703C-994C-42CA-950F-0005A46C9825}"/>
                </a:ext>
              </a:extLst>
            </p:cNvPr>
            <p:cNvCxnSpPr/>
            <p:nvPr/>
          </p:nvCxnSpPr>
          <p:spPr>
            <a:xfrm>
              <a:off x="2218839" y="3151824"/>
              <a:ext cx="349691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63CE3D9-99C5-4C3A-9E61-22A86CFCFD45}"/>
                </a:ext>
              </a:extLst>
            </p:cNvPr>
            <p:cNvSpPr txBox="1"/>
            <p:nvPr/>
          </p:nvSpPr>
          <p:spPr>
            <a:xfrm>
              <a:off x="606876" y="3406295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Code1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ATG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34A69BB-6E54-4876-8E20-70E61F26FDFE}"/>
                </a:ext>
              </a:extLst>
            </p:cNvPr>
            <p:cNvSpPr txBox="1"/>
            <p:nvPr/>
          </p:nvSpPr>
          <p:spPr>
            <a:xfrm>
              <a:off x="1411851" y="3415656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Code2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TGC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3598050-26DF-49DE-9E02-D0D089FB7A76}"/>
                </a:ext>
              </a:extLst>
            </p:cNvPr>
            <p:cNvSpPr txBox="1"/>
            <p:nvPr/>
          </p:nvSpPr>
          <p:spPr>
            <a:xfrm>
              <a:off x="2197361" y="3406463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Code3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GCG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AAF355BA-65A5-48E0-A428-F7888EDF8510}"/>
              </a:ext>
            </a:extLst>
          </p:cNvPr>
          <p:cNvSpPr txBox="1"/>
          <p:nvPr/>
        </p:nvSpPr>
        <p:spPr>
          <a:xfrm>
            <a:off x="362250" y="5399583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A40E819-33BD-3BC0-0B63-5C298F5159C8}"/>
              </a:ext>
            </a:extLst>
          </p:cNvPr>
          <p:cNvGrpSpPr/>
          <p:nvPr/>
        </p:nvGrpSpPr>
        <p:grpSpPr>
          <a:xfrm>
            <a:off x="201148" y="3747236"/>
            <a:ext cx="10967595" cy="2994277"/>
            <a:chOff x="201148" y="3728574"/>
            <a:chExt cx="10967595" cy="299427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4C376EC-B1C6-4A37-87FF-2BFA246BA1F0}"/>
                </a:ext>
              </a:extLst>
            </p:cNvPr>
            <p:cNvGrpSpPr/>
            <p:nvPr/>
          </p:nvGrpSpPr>
          <p:grpSpPr>
            <a:xfrm>
              <a:off x="201148" y="4242425"/>
              <a:ext cx="10922441" cy="2480426"/>
              <a:chOff x="202759" y="472521"/>
              <a:chExt cx="10922441" cy="2480426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9AC3013-89BA-F02E-6C70-B5B668D1599E}"/>
                  </a:ext>
                </a:extLst>
              </p:cNvPr>
              <p:cNvSpPr txBox="1"/>
              <p:nvPr/>
            </p:nvSpPr>
            <p:spPr>
              <a:xfrm>
                <a:off x="202759" y="472521"/>
                <a:ext cx="808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Tbb-4</a:t>
                </a:r>
                <a:endParaRPr lang="zh-CN" altLang="en-US" dirty="0"/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52194AD-68F7-4BBC-9B8E-6FD7AE97B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2353" y="1293425"/>
                <a:ext cx="10452847" cy="1155559"/>
              </a:xfrm>
              <a:prstGeom prst="rect">
                <a:avLst/>
              </a:prstGeom>
            </p:spPr>
          </p:pic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C723CE7F-6C24-42F2-9451-FC37058181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3976" y="2203539"/>
                <a:ext cx="170330" cy="3693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DA25548-C296-4BCB-BF6E-096BD9C4BB45}"/>
                  </a:ext>
                </a:extLst>
              </p:cNvPr>
              <p:cNvSpPr txBox="1"/>
              <p:nvPr/>
            </p:nvSpPr>
            <p:spPr>
              <a:xfrm>
                <a:off x="5519392" y="2583615"/>
                <a:ext cx="753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13.09</a:t>
                </a:r>
                <a:endParaRPr lang="zh-CN" altLang="en-US" b="1" dirty="0"/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11F1375-6A2A-804C-A66C-49C4272E4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835" y="3728574"/>
              <a:ext cx="10534908" cy="1402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146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32D6D9D-DFCF-4D18-BA31-56A04A14F8EB}"/>
              </a:ext>
            </a:extLst>
          </p:cNvPr>
          <p:cNvGrpSpPr/>
          <p:nvPr/>
        </p:nvGrpSpPr>
        <p:grpSpPr>
          <a:xfrm>
            <a:off x="499293" y="-108601"/>
            <a:ext cx="11372855" cy="3858448"/>
            <a:chOff x="499293" y="366529"/>
            <a:chExt cx="11372855" cy="385844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E091E51-56D8-4254-94BF-E320327433FB}"/>
                </a:ext>
              </a:extLst>
            </p:cNvPr>
            <p:cNvGrpSpPr/>
            <p:nvPr/>
          </p:nvGrpSpPr>
          <p:grpSpPr>
            <a:xfrm>
              <a:off x="499293" y="366529"/>
              <a:ext cx="11372855" cy="3858448"/>
              <a:chOff x="499293" y="366529"/>
              <a:chExt cx="11372855" cy="3858448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1B3F02-408F-4C81-8122-7A0054C0CEE2}"/>
                  </a:ext>
                </a:extLst>
              </p:cNvPr>
              <p:cNvSpPr txBox="1"/>
              <p:nvPr/>
            </p:nvSpPr>
            <p:spPr>
              <a:xfrm>
                <a:off x="528304" y="950585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dumpy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E51C23-48D8-47FF-BF3C-6942467B5A8C}"/>
                  </a:ext>
                </a:extLst>
              </p:cNvPr>
              <p:cNvSpPr txBox="1"/>
              <p:nvPr/>
            </p:nvSpPr>
            <p:spPr>
              <a:xfrm>
                <a:off x="499293" y="1983595"/>
                <a:ext cx="936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dumpy</a:t>
                </a:r>
              </a:p>
              <a:p>
                <a:pPr algn="ctr"/>
                <a:r>
                  <a:rPr lang="en-US" altLang="zh-CN" dirty="0"/>
                  <a:t>std</a:t>
                </a:r>
                <a:endParaRPr lang="zh-CN" altLang="en-US" dirty="0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5D1C882D-7B44-4E4F-8E31-F18765B73085}"/>
                  </a:ext>
                </a:extLst>
              </p:cNvPr>
              <p:cNvGrpSpPr/>
              <p:nvPr/>
            </p:nvGrpSpPr>
            <p:grpSpPr>
              <a:xfrm>
                <a:off x="1349051" y="366529"/>
                <a:ext cx="10523097" cy="3858448"/>
                <a:chOff x="1349051" y="366529"/>
                <a:chExt cx="10523097" cy="3858448"/>
              </a:xfrm>
            </p:grpSpPr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42A4D151-2580-4C7C-A9CE-B690571F416F}"/>
                    </a:ext>
                  </a:extLst>
                </p:cNvPr>
                <p:cNvGrpSpPr/>
                <p:nvPr/>
              </p:nvGrpSpPr>
              <p:grpSpPr>
                <a:xfrm>
                  <a:off x="1349051" y="366529"/>
                  <a:ext cx="10523097" cy="2544234"/>
                  <a:chOff x="54687" y="539624"/>
                  <a:chExt cx="10523097" cy="2544234"/>
                </a:xfrm>
              </p:grpSpPr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8D0DEED1-655F-48F9-A889-D7076F8307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22729" y="1875855"/>
                    <a:ext cx="9987014" cy="1208003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>
                    <a:extLst>
                      <a:ext uri="{FF2B5EF4-FFF2-40B4-BE49-F238E27FC236}">
                        <a16:creationId xmlns:a16="http://schemas.microsoft.com/office/drawing/2014/main" id="{AB97040D-53EB-4799-ADEE-F837A73196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54687" y="539624"/>
                    <a:ext cx="10523097" cy="15374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63C8E665-8292-4EDB-871C-4A5319FD9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555"/>
                <a:stretch/>
              </p:blipFill>
              <p:spPr>
                <a:xfrm>
                  <a:off x="1551776" y="3086436"/>
                  <a:ext cx="10138815" cy="1138541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F836F6A-3932-4C28-BE42-9F5D17BDAF72}"/>
                </a:ext>
              </a:extLst>
            </p:cNvPr>
            <p:cNvSpPr txBox="1"/>
            <p:nvPr/>
          </p:nvSpPr>
          <p:spPr>
            <a:xfrm>
              <a:off x="528304" y="3286809"/>
              <a:ext cx="936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Tbb-4</a:t>
              </a:r>
            </a:p>
            <a:p>
              <a:pPr algn="ctr"/>
              <a:r>
                <a:rPr lang="en-US" altLang="zh-CN" dirty="0"/>
                <a:t>std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A373CE-92A2-489C-9105-0A518005BFF0}"/>
              </a:ext>
            </a:extLst>
          </p:cNvPr>
          <p:cNvGrpSpPr/>
          <p:nvPr/>
        </p:nvGrpSpPr>
        <p:grpSpPr>
          <a:xfrm>
            <a:off x="1079898" y="3481931"/>
            <a:ext cx="5245234" cy="3483666"/>
            <a:chOff x="1079898" y="3472600"/>
            <a:chExt cx="5245234" cy="348366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B821B76-DDDB-4F41-AAB7-0298CFB0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243" y="3472600"/>
              <a:ext cx="4644889" cy="348366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3F5BF8B-60B8-4EBB-8742-B2CD575D1F1A}"/>
                </a:ext>
              </a:extLst>
            </p:cNvPr>
            <p:cNvSpPr txBox="1"/>
            <p:nvPr/>
          </p:nvSpPr>
          <p:spPr>
            <a:xfrm>
              <a:off x="1079898" y="4033193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3759171-95CD-46F9-85AD-F5303C8D17C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5636" y="3472600"/>
            <a:ext cx="4644888" cy="34836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86B5FC9-EAB8-4C60-AFCD-66BCF7226129}"/>
              </a:ext>
            </a:extLst>
          </p:cNvPr>
          <p:cNvSpPr txBox="1"/>
          <p:nvPr/>
        </p:nvSpPr>
        <p:spPr>
          <a:xfrm>
            <a:off x="6096000" y="403319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1075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1FB5286-DFCC-AB67-C467-CBD427A0CDFD}"/>
              </a:ext>
            </a:extLst>
          </p:cNvPr>
          <p:cNvSpPr txBox="1"/>
          <p:nvPr/>
        </p:nvSpPr>
        <p:spPr>
          <a:xfrm>
            <a:off x="522514" y="289561"/>
            <a:ext cx="357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Only focus on ‘C’ and ‘G’ mutation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CA01B9-2EF0-44EC-81AE-54826F3F30C5}"/>
              </a:ext>
            </a:extLst>
          </p:cNvPr>
          <p:cNvSpPr txBox="1"/>
          <p:nvPr/>
        </p:nvSpPr>
        <p:spPr>
          <a:xfrm>
            <a:off x="7511144" y="3337266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 variation due to genomic repair?</a:t>
            </a:r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6C6D683-549D-0410-F85C-04D35CE06B47}"/>
              </a:ext>
            </a:extLst>
          </p:cNvPr>
          <p:cNvGrpSpPr/>
          <p:nvPr/>
        </p:nvGrpSpPr>
        <p:grpSpPr>
          <a:xfrm>
            <a:off x="497537" y="703558"/>
            <a:ext cx="11525952" cy="3040891"/>
            <a:chOff x="497537" y="703558"/>
            <a:chExt cx="11525952" cy="304089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2498B67-ACB0-FBA5-6BD3-D77F83CFD69C}"/>
                </a:ext>
              </a:extLst>
            </p:cNvPr>
            <p:cNvGrpSpPr/>
            <p:nvPr/>
          </p:nvGrpSpPr>
          <p:grpSpPr>
            <a:xfrm>
              <a:off x="522514" y="2029875"/>
              <a:ext cx="11500975" cy="1714574"/>
              <a:chOff x="433873" y="658893"/>
              <a:chExt cx="11500975" cy="171457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F8ECD9F-DBAD-E4D9-3D61-B1146A57E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873" y="658893"/>
                <a:ext cx="11500975" cy="1265407"/>
              </a:xfrm>
              <a:prstGeom prst="rect">
                <a:avLst/>
              </a:prstGeom>
            </p:spPr>
          </p:pic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DF51D55F-1E0C-4C93-477C-D6BBA0997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7029" y="1642188"/>
                <a:ext cx="478971" cy="3732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2821288-A3A5-83F3-1B37-4C28096D04D3}"/>
                  </a:ext>
                </a:extLst>
              </p:cNvPr>
              <p:cNvSpPr txBox="1"/>
              <p:nvPr/>
            </p:nvSpPr>
            <p:spPr>
              <a:xfrm>
                <a:off x="5856514" y="2004135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12.9</a:t>
                </a:r>
                <a:endParaRPr lang="zh-CN" altLang="en-US" dirty="0"/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8E61781-B62D-0587-FC6F-010C4153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537" y="703558"/>
              <a:ext cx="11467424" cy="1326317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D6AF80AA-8D80-97EB-4FC2-5A256E9B8DED}"/>
              </a:ext>
            </a:extLst>
          </p:cNvPr>
          <p:cNvSpPr txBox="1"/>
          <p:nvPr/>
        </p:nvSpPr>
        <p:spPr>
          <a:xfrm>
            <a:off x="10254343" y="93238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720343E-20E4-AF8E-438A-FEE93A23A933}"/>
              </a:ext>
            </a:extLst>
          </p:cNvPr>
          <p:cNvSpPr txBox="1"/>
          <p:nvPr/>
        </p:nvSpPr>
        <p:spPr>
          <a:xfrm>
            <a:off x="10341429" y="220928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941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2A63964-6B5B-3C48-DAD5-092E959CE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30" y="1636607"/>
            <a:ext cx="11411339" cy="12942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01385A-DE36-3EFB-3281-F987AF4961DD}"/>
              </a:ext>
            </a:extLst>
          </p:cNvPr>
          <p:cNvSpPr txBox="1"/>
          <p:nvPr/>
        </p:nvSpPr>
        <p:spPr>
          <a:xfrm>
            <a:off x="531845" y="1267275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|Dumpy std – tbb-4 std|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653BD4-C18D-458B-358E-08276BB56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31" y="2914047"/>
            <a:ext cx="11338250" cy="13239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81B8EF6-FF64-4315-31F8-C3651C9E2455}"/>
              </a:ext>
            </a:extLst>
          </p:cNvPr>
          <p:cNvSpPr txBox="1"/>
          <p:nvPr/>
        </p:nvSpPr>
        <p:spPr>
          <a:xfrm>
            <a:off x="979714" y="272938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G/C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3073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82528C9-1253-46B6-92D3-96175E82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04"/>
            <a:ext cx="12192000" cy="64589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59376" y="17728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 –base combination also in a symmetric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5075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A81057E-15C2-4A90-971E-7134918D809B}"/>
              </a:ext>
            </a:extLst>
          </p:cNvPr>
          <p:cNvGrpSpPr/>
          <p:nvPr/>
        </p:nvGrpSpPr>
        <p:grpSpPr>
          <a:xfrm>
            <a:off x="0" y="839756"/>
            <a:ext cx="12192000" cy="4245320"/>
            <a:chOff x="0" y="839756"/>
            <a:chExt cx="12192000" cy="424532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20A424D-0A54-9635-FC9D-DCF8B281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70183"/>
              <a:ext cx="12192000" cy="143528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248DBA-75F7-C84B-4294-4EB38F762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95" y="3577469"/>
              <a:ext cx="12131893" cy="1507607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D5AF1ED-FCAB-D651-0851-9BED55F0318B}"/>
                </a:ext>
              </a:extLst>
            </p:cNvPr>
            <p:cNvSpPr txBox="1"/>
            <p:nvPr/>
          </p:nvSpPr>
          <p:spPr>
            <a:xfrm>
              <a:off x="10422294" y="2574475"/>
              <a:ext cx="811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E73481-3CCB-BAF5-7E4E-AD302067755B}"/>
                </a:ext>
              </a:extLst>
            </p:cNvPr>
            <p:cNvSpPr txBox="1"/>
            <p:nvPr/>
          </p:nvSpPr>
          <p:spPr>
            <a:xfrm>
              <a:off x="10016412" y="3810538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 C/G only</a:t>
              </a:r>
              <a:endParaRPr lang="zh-CN" altLang="en-US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280ACC8-EAFD-9002-263E-C8C325F36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09" y="839756"/>
              <a:ext cx="12052584" cy="133042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1E6791-7D37-9913-A06D-09444CF23787}"/>
                </a:ext>
              </a:extLst>
            </p:cNvPr>
            <p:cNvSpPr txBox="1"/>
            <p:nvPr/>
          </p:nvSpPr>
          <p:spPr>
            <a:xfrm>
              <a:off x="10016412" y="1005137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5bp C/G only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0010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651886-633A-4B28-80A3-71419305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35" y="53623"/>
            <a:ext cx="8448730" cy="64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8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21DE2B-E03A-481A-9CB0-B1D0C2EE6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124"/>
            <a:ext cx="12192000" cy="62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89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A1EE90-8475-45D4-BBC9-5B79816EF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261" t="3647" r="5766"/>
          <a:stretch/>
        </p:blipFill>
        <p:spPr>
          <a:xfrm>
            <a:off x="125505" y="251012"/>
            <a:ext cx="11896165" cy="66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89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F2F967C-84AB-43A7-947C-7E494DA318A9}"/>
              </a:ext>
            </a:extLst>
          </p:cNvPr>
          <p:cNvGrpSpPr/>
          <p:nvPr/>
        </p:nvGrpSpPr>
        <p:grpSpPr>
          <a:xfrm>
            <a:off x="389850" y="260058"/>
            <a:ext cx="11215816" cy="6216848"/>
            <a:chOff x="448573" y="150896"/>
            <a:chExt cx="11215816" cy="621684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AE3B3C8-5DCE-4E68-A807-E419CD159A36}"/>
                </a:ext>
              </a:extLst>
            </p:cNvPr>
            <p:cNvGrpSpPr/>
            <p:nvPr/>
          </p:nvGrpSpPr>
          <p:grpSpPr>
            <a:xfrm>
              <a:off x="527611" y="150896"/>
              <a:ext cx="11136778" cy="3078866"/>
              <a:chOff x="527611" y="721347"/>
              <a:chExt cx="11136778" cy="3078866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3F3E486-4055-4B58-9950-72EDCE21F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7611" y="721347"/>
                <a:ext cx="11136778" cy="3078866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59AC43-88BA-4BF6-9131-97508E594AE6}"/>
                  </a:ext>
                </a:extLst>
              </p:cNvPr>
              <p:cNvSpPr txBox="1"/>
              <p:nvPr/>
            </p:nvSpPr>
            <p:spPr>
              <a:xfrm>
                <a:off x="10368793" y="1082180"/>
                <a:ext cx="9204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2178B5"/>
                    </a:solidFill>
                  </a:rPr>
                  <a:t>tbb-4</a:t>
                </a:r>
              </a:p>
              <a:p>
                <a:r>
                  <a:rPr lang="en-US" altLang="zh-CN" b="1" dirty="0">
                    <a:solidFill>
                      <a:srgbClr val="FF7F0E"/>
                    </a:solidFill>
                  </a:rPr>
                  <a:t>dumpy</a:t>
                </a:r>
                <a:endParaRPr lang="zh-CN" altLang="en-US" b="1" dirty="0">
                  <a:solidFill>
                    <a:srgbClr val="FF7F0E"/>
                  </a:solidFill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3BF06D1-143A-4DD9-B77F-9085EE255086}"/>
                  </a:ext>
                </a:extLst>
              </p:cNvPr>
              <p:cNvSpPr txBox="1"/>
              <p:nvPr/>
            </p:nvSpPr>
            <p:spPr>
              <a:xfrm>
                <a:off x="902762" y="960406"/>
                <a:ext cx="941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OSM-3</a:t>
                </a:r>
                <a:endParaRPr lang="zh-CN" altLang="en-US" b="1" dirty="0"/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A4AD520-6F43-46A3-83AC-698DF170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573" y="3320590"/>
              <a:ext cx="11215816" cy="3047154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014D6F5-2B45-4198-B222-306E707E137F}"/>
                </a:ext>
              </a:extLst>
            </p:cNvPr>
            <p:cNvSpPr txBox="1"/>
            <p:nvPr/>
          </p:nvSpPr>
          <p:spPr>
            <a:xfrm>
              <a:off x="902762" y="3468821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TTN-1</a:t>
              </a:r>
              <a:endParaRPr lang="zh-CN" altLang="en-US" b="1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2EB5417-D1AD-4F00-B95A-F753338EB517}"/>
              </a:ext>
            </a:extLst>
          </p:cNvPr>
          <p:cNvSpPr txBox="1"/>
          <p:nvPr/>
        </p:nvSpPr>
        <p:spPr>
          <a:xfrm>
            <a:off x="215722" y="43395"/>
            <a:ext cx="516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Remaining the same in different screening data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338452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153A7F0-6A3B-433F-81BB-484038BD3492}"/>
              </a:ext>
            </a:extLst>
          </p:cNvPr>
          <p:cNvGrpSpPr/>
          <p:nvPr/>
        </p:nvGrpSpPr>
        <p:grpSpPr>
          <a:xfrm>
            <a:off x="-242047" y="256741"/>
            <a:ext cx="12192000" cy="6601259"/>
            <a:chOff x="-98611" y="489823"/>
            <a:chExt cx="12192000" cy="660125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DFF5864-7276-4D17-BE44-12AF76AB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98611" y="489823"/>
              <a:ext cx="12192000" cy="317225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7FB003A-3E09-4DDF-B4BD-9D1AF45A5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61" y="3941248"/>
              <a:ext cx="11553508" cy="3149834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42F6EE9-4BED-4DB7-B667-F9D4740B6D35}"/>
              </a:ext>
            </a:extLst>
          </p:cNvPr>
          <p:cNvSpPr txBox="1"/>
          <p:nvPr/>
        </p:nvSpPr>
        <p:spPr>
          <a:xfrm>
            <a:off x="5163670" y="72075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ttn-1 predicted </a:t>
            </a:r>
            <a:r>
              <a:rPr lang="en-US" altLang="zh-CN" dirty="0" err="1"/>
              <a:t>freq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24542C8-E691-48E5-AFB0-163C0DB86E5E}"/>
              </a:ext>
            </a:extLst>
          </p:cNvPr>
          <p:cNvSpPr txBox="1"/>
          <p:nvPr/>
        </p:nvSpPr>
        <p:spPr>
          <a:xfrm>
            <a:off x="5163670" y="3550048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ttn-1 real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95207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6EA261-1FCC-4893-8689-E81C4E7C59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144" y="353764"/>
            <a:ext cx="12192000" cy="32279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9AFB13-D17E-456B-818B-84456B016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94" y="3673661"/>
            <a:ext cx="11851162" cy="328677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716FCD1-4311-475E-AE11-A77119EC09A9}"/>
              </a:ext>
            </a:extLst>
          </p:cNvPr>
          <p:cNvSpPr txBox="1"/>
          <p:nvPr/>
        </p:nvSpPr>
        <p:spPr>
          <a:xfrm>
            <a:off x="498764" y="7717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Cla-1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56738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07BC9F8-5451-4485-9316-066E25C5E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176"/>
            <a:ext cx="12192000" cy="31953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E69227-B469-428F-A936-4EF1759DF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" y="3874535"/>
            <a:ext cx="12018264" cy="26634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7AAD634-9058-4CF8-9059-21E68C0268B8}"/>
              </a:ext>
            </a:extLst>
          </p:cNvPr>
          <p:cNvSpPr txBox="1"/>
          <p:nvPr/>
        </p:nvSpPr>
        <p:spPr>
          <a:xfrm>
            <a:off x="301752" y="135374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47776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2589913-1900-4D2F-8D96-D76DAD844FB4}"/>
              </a:ext>
            </a:extLst>
          </p:cNvPr>
          <p:cNvGrpSpPr/>
          <p:nvPr/>
        </p:nvGrpSpPr>
        <p:grpSpPr>
          <a:xfrm>
            <a:off x="0" y="403412"/>
            <a:ext cx="11946545" cy="6365515"/>
            <a:chOff x="0" y="0"/>
            <a:chExt cx="11946545" cy="636551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3A0ADA4-43A2-463D-8CAA-F87027CDA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864250" cy="316978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62A02A1-35B4-4B50-930D-12C9798B4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870" y="3219730"/>
              <a:ext cx="11659675" cy="3145785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97297EC-2645-4441-9C01-2972EA81F5A5}"/>
              </a:ext>
            </a:extLst>
          </p:cNvPr>
          <p:cNvSpPr txBox="1"/>
          <p:nvPr/>
        </p:nvSpPr>
        <p:spPr>
          <a:xfrm>
            <a:off x="430305" y="94586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43866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F731CAB-0900-4223-A31B-C4ADB9FA0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42" y="3726288"/>
            <a:ext cx="9844087" cy="15587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04E27E-C671-48AB-BE15-DA1A0283D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710" y="1093053"/>
            <a:ext cx="9577086" cy="26332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A8FA361-F1E2-4574-B0FD-FAA1F724F7D7}"/>
              </a:ext>
            </a:extLst>
          </p:cNvPr>
          <p:cNvSpPr txBox="1"/>
          <p:nvPr/>
        </p:nvSpPr>
        <p:spPr>
          <a:xfrm>
            <a:off x="1359017" y="72372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88047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0AF8C4-3FAF-4092-8BE1-6DCBA6C22762}"/>
              </a:ext>
            </a:extLst>
          </p:cNvPr>
          <p:cNvSpPr txBox="1"/>
          <p:nvPr/>
        </p:nvSpPr>
        <p:spPr>
          <a:xfrm>
            <a:off x="546847" y="349623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?</a:t>
            </a:r>
            <a:endParaRPr lang="zh-CN" altLang="en-US" sz="36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C9AF4E-5DA6-4BE2-87F5-95B6984A661E}"/>
              </a:ext>
            </a:extLst>
          </p:cNvPr>
          <p:cNvSpPr txBox="1"/>
          <p:nvPr/>
        </p:nvSpPr>
        <p:spPr>
          <a:xfrm>
            <a:off x="1165411" y="488122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 </a:t>
            </a:r>
            <a:r>
              <a:rPr lang="en-US" altLang="zh-CN" dirty="0" err="1"/>
              <a:t>freq</a:t>
            </a:r>
            <a:r>
              <a:rPr lang="en-US" altLang="zh-CN" dirty="0"/>
              <a:t> in intron is lower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3053FA-8454-457F-A4BE-80F341D8DCBB}"/>
              </a:ext>
            </a:extLst>
          </p:cNvPr>
          <p:cNvSpPr txBox="1"/>
          <p:nvPr/>
        </p:nvSpPr>
        <p:spPr>
          <a:xfrm>
            <a:off x="1613647" y="1192306"/>
            <a:ext cx="4136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Tbb</a:t>
            </a:r>
            <a:r>
              <a:rPr lang="en-US" altLang="zh-CN" dirty="0"/>
              <a:t> : total mutation </a:t>
            </a:r>
            <a:r>
              <a:rPr lang="en-US" altLang="zh-CN" dirty="0" err="1"/>
              <a:t>snp</a:t>
            </a:r>
            <a:r>
              <a:rPr lang="en-US" altLang="zh-CN" dirty="0"/>
              <a:t>: 184594</a:t>
            </a:r>
          </a:p>
          <a:p>
            <a:r>
              <a:rPr lang="en-US" altLang="zh-CN" dirty="0"/>
              <a:t>          intron variant:  7225</a:t>
            </a:r>
          </a:p>
          <a:p>
            <a:r>
              <a:rPr lang="en-US" altLang="zh-CN" dirty="0"/>
              <a:t>         total intron length: 13780055</a:t>
            </a:r>
          </a:p>
          <a:p>
            <a:r>
              <a:rPr lang="en-US" altLang="zh-CN" dirty="0"/>
              <a:t>         predict to have 25196.8 mutations</a:t>
            </a:r>
          </a:p>
          <a:p>
            <a:r>
              <a:rPr lang="en-US" altLang="zh-CN" dirty="0"/>
              <a:t>         so why?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472C7D-09BC-45DA-A14F-6B9D1150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69" y="3004486"/>
            <a:ext cx="4412362" cy="33226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090067-0BB5-469A-B687-D987EC45E3CE}"/>
              </a:ext>
            </a:extLst>
          </p:cNvPr>
          <p:cNvSpPr txBox="1"/>
          <p:nvPr/>
        </p:nvSpPr>
        <p:spPr>
          <a:xfrm>
            <a:off x="1825083" y="6185212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</a:t>
            </a:r>
            <a:r>
              <a:rPr lang="en-US" altLang="zh-CN" dirty="0"/>
              <a:t> I </a:t>
            </a:r>
            <a:r>
              <a:rPr lang="en-US" altLang="zh-CN" dirty="0" err="1"/>
              <a:t>kde</a:t>
            </a:r>
            <a:r>
              <a:rPr lang="en-US" altLang="zh-CN" dirty="0"/>
              <a:t> plot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5317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45C8B67-FBD0-402A-B376-9CA84871B0F1}"/>
              </a:ext>
            </a:extLst>
          </p:cNvPr>
          <p:cNvGrpSpPr/>
          <p:nvPr/>
        </p:nvGrpSpPr>
        <p:grpSpPr>
          <a:xfrm>
            <a:off x="7361382" y="1517296"/>
            <a:ext cx="7899169" cy="3082413"/>
            <a:chOff x="6096000" y="1930970"/>
            <a:chExt cx="9326412" cy="45856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C34FE1D-DDC5-4CE2-BA9D-778BA241F45F}"/>
                </a:ext>
              </a:extLst>
            </p:cNvPr>
            <p:cNvSpPr/>
            <p:nvPr/>
          </p:nvSpPr>
          <p:spPr>
            <a:xfrm>
              <a:off x="6472517" y="3870512"/>
              <a:ext cx="1461247" cy="8830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DCD9829-D6AA-4319-8AF4-7B98E3ADAF8E}"/>
                </a:ext>
              </a:extLst>
            </p:cNvPr>
            <p:cNvCxnSpPr/>
            <p:nvPr/>
          </p:nvCxnSpPr>
          <p:spPr>
            <a:xfrm>
              <a:off x="6096000" y="4312024"/>
              <a:ext cx="21067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6CBBBA0-E480-4D8F-B5B0-2E3BBB77C577}"/>
                </a:ext>
              </a:extLst>
            </p:cNvPr>
            <p:cNvSpPr txBox="1"/>
            <p:nvPr/>
          </p:nvSpPr>
          <p:spPr>
            <a:xfrm>
              <a:off x="8202706" y="3537271"/>
              <a:ext cx="242887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0.00306919244550399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62FD308-AC5A-4491-9C19-A3E7A9CAFAE5}"/>
                </a:ext>
              </a:extLst>
            </p:cNvPr>
            <p:cNvSpPr txBox="1"/>
            <p:nvPr/>
          </p:nvSpPr>
          <p:spPr>
            <a:xfrm>
              <a:off x="8086166" y="4514171"/>
              <a:ext cx="6096000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0.00016339201829990605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A0F0E4-B2C3-49A1-88F0-E5F2991C2AF5}"/>
                </a:ext>
              </a:extLst>
            </p:cNvPr>
            <p:cNvSpPr txBox="1"/>
            <p:nvPr/>
          </p:nvSpPr>
          <p:spPr>
            <a:xfrm>
              <a:off x="8241685" y="4043767"/>
              <a:ext cx="7180727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0.0004136708362060475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2B46A40-425F-425A-967E-95214C993D86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7203140" y="1930970"/>
              <a:ext cx="1" cy="1939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99D8D88-2AA7-47C0-B6D1-E5A7F1CBE4B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203141" y="4753536"/>
              <a:ext cx="0" cy="1763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76C6AC4-128E-4DA3-A542-CC0269E149BC}"/>
                </a:ext>
              </a:extLst>
            </p:cNvPr>
            <p:cNvCxnSpPr/>
            <p:nvPr/>
          </p:nvCxnSpPr>
          <p:spPr>
            <a:xfrm>
              <a:off x="7050740" y="1930970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E8CF1F7-E4A4-4351-A7FB-7BA19932CA1C}"/>
                </a:ext>
              </a:extLst>
            </p:cNvPr>
            <p:cNvCxnSpPr/>
            <p:nvPr/>
          </p:nvCxnSpPr>
          <p:spPr>
            <a:xfrm>
              <a:off x="7050740" y="6516668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851532F-E04A-4CD8-AB39-2BD1C13CD786}"/>
              </a:ext>
            </a:extLst>
          </p:cNvPr>
          <p:cNvSpPr txBox="1"/>
          <p:nvPr/>
        </p:nvSpPr>
        <p:spPr>
          <a:xfrm>
            <a:off x="6404333" y="6165814"/>
            <a:ext cx="806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Middle:7564460, low: 3760398, high: 3747572</a:t>
            </a:r>
            <a:endParaRPr lang="zh-CN" altLang="en-US" dirty="0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A87F9F19-9C52-4C32-B46A-D8AA2B2D5406}"/>
              </a:ext>
            </a:extLst>
          </p:cNvPr>
          <p:cNvSpPr/>
          <p:nvPr/>
        </p:nvSpPr>
        <p:spPr>
          <a:xfrm>
            <a:off x="7121236" y="1440873"/>
            <a:ext cx="258156" cy="31588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54B3ABE-AB1C-4CE4-B137-C87FCD5B24CB}"/>
              </a:ext>
            </a:extLst>
          </p:cNvPr>
          <p:cNvSpPr txBox="1"/>
          <p:nvPr/>
        </p:nvSpPr>
        <p:spPr>
          <a:xfrm>
            <a:off x="6382557" y="285965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blue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CC62F1F-9D60-4620-A3FC-BD1AAE445F16}"/>
              </a:ext>
            </a:extLst>
          </p:cNvPr>
          <p:cNvSpPr txBox="1"/>
          <p:nvPr/>
        </p:nvSpPr>
        <p:spPr>
          <a:xfrm>
            <a:off x="8888251" y="891396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Red outliers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F928DBB-F537-4474-9211-CD01D0B1693A}"/>
              </a:ext>
            </a:extLst>
          </p:cNvPr>
          <p:cNvSpPr txBox="1"/>
          <p:nvPr/>
        </p:nvSpPr>
        <p:spPr>
          <a:xfrm>
            <a:off x="8514630" y="1906763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 * </a:t>
            </a:r>
            <a:r>
              <a:rPr lang="en-US" altLang="zh-CN" dirty="0" err="1"/>
              <a:t>IQR</a:t>
            </a:r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C671131-DFB7-425E-BCAA-FFC6C5F35BA7}"/>
              </a:ext>
            </a:extLst>
          </p:cNvPr>
          <p:cNvSpPr/>
          <p:nvPr/>
        </p:nvSpPr>
        <p:spPr>
          <a:xfrm>
            <a:off x="8223199" y="1298899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E0C67BD-86D6-4F7C-ADA2-38BF4E956D54}"/>
              </a:ext>
            </a:extLst>
          </p:cNvPr>
          <p:cNvSpPr/>
          <p:nvPr/>
        </p:nvSpPr>
        <p:spPr>
          <a:xfrm>
            <a:off x="8223199" y="1037912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198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FA6C8C-00A8-4CEE-9A30-AA8E7790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31" y="66675"/>
            <a:ext cx="8997937" cy="67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27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FC76EB-0CB5-43F9-9D93-1C756E509304}"/>
              </a:ext>
            </a:extLst>
          </p:cNvPr>
          <p:cNvSpPr txBox="1"/>
          <p:nvPr/>
        </p:nvSpPr>
        <p:spPr>
          <a:xfrm>
            <a:off x="293842" y="264511"/>
            <a:ext cx="624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Using statistical model to distinguish genes</a:t>
            </a:r>
          </a:p>
          <a:p>
            <a:r>
              <a:rPr lang="en-US" altLang="zh-CN" sz="2400" b="1" dirty="0"/>
              <a:t>(Why suppressors can exclude each other)</a:t>
            </a:r>
            <a:endParaRPr lang="zh-CN" altLang="en-US" sz="2400" b="1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9606E12-AE42-48BB-B4D8-E5C608F29BB0}"/>
              </a:ext>
            </a:extLst>
          </p:cNvPr>
          <p:cNvGrpSpPr/>
          <p:nvPr/>
        </p:nvGrpSpPr>
        <p:grpSpPr>
          <a:xfrm>
            <a:off x="781445" y="1452310"/>
            <a:ext cx="3091395" cy="3412447"/>
            <a:chOff x="1112109" y="2205431"/>
            <a:chExt cx="3091395" cy="341244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AD1E6A4-1EB6-4C53-8402-D7A188C20A3E}"/>
                </a:ext>
              </a:extLst>
            </p:cNvPr>
            <p:cNvSpPr txBox="1"/>
            <p:nvPr/>
          </p:nvSpPr>
          <p:spPr>
            <a:xfrm>
              <a:off x="1467614" y="2205431"/>
              <a:ext cx="13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A= 75</a:t>
              </a:r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7DDD1C7-50CB-4BBF-B4F5-E4D4DD3DC4D6}"/>
                </a:ext>
              </a:extLst>
            </p:cNvPr>
            <p:cNvSpPr txBox="1"/>
            <p:nvPr/>
          </p:nvSpPr>
          <p:spPr>
            <a:xfrm>
              <a:off x="2907957" y="2211860"/>
              <a:ext cx="1295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B = 7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BDD578-9096-417C-BE20-77A158658FB4}"/>
                </a:ext>
              </a:extLst>
            </p:cNvPr>
            <p:cNvSpPr txBox="1"/>
            <p:nvPr/>
          </p:nvSpPr>
          <p:spPr>
            <a:xfrm>
              <a:off x="1112109" y="2755556"/>
              <a:ext cx="428322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</a:p>
            <a:p>
              <a:r>
                <a:rPr lang="en-US" altLang="zh-CN" dirty="0"/>
                <a:t>2</a:t>
              </a:r>
            </a:p>
            <a:p>
              <a:r>
                <a:rPr lang="en-US" altLang="zh-CN" dirty="0"/>
                <a:t>3</a:t>
              </a:r>
            </a:p>
            <a:p>
              <a:r>
                <a:rPr lang="en-US" altLang="zh-CN" dirty="0"/>
                <a:t>4</a:t>
              </a:r>
            </a:p>
            <a:p>
              <a:r>
                <a:rPr lang="en-US" altLang="zh-CN" dirty="0"/>
                <a:t>5</a:t>
              </a:r>
            </a:p>
            <a:p>
              <a:r>
                <a:rPr lang="en-US" altLang="zh-CN" dirty="0"/>
                <a:t>6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95</a:t>
              </a: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37D5799-0395-45E6-97D2-0682BCDEC6D0}"/>
                </a:ext>
              </a:extLst>
            </p:cNvPr>
            <p:cNvSpPr txBox="1"/>
            <p:nvPr/>
          </p:nvSpPr>
          <p:spPr>
            <a:xfrm>
              <a:off x="2064015" y="2755556"/>
              <a:ext cx="338554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9F0B991-4056-41D1-892C-D16E17B3F269}"/>
                </a:ext>
              </a:extLst>
            </p:cNvPr>
            <p:cNvSpPr txBox="1"/>
            <p:nvPr/>
          </p:nvSpPr>
          <p:spPr>
            <a:xfrm>
              <a:off x="3186078" y="2755556"/>
              <a:ext cx="33855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A15215D-01CC-4EFC-95BA-CDDF904302BD}"/>
                </a:ext>
              </a:extLst>
            </p:cNvPr>
            <p:cNvSpPr/>
            <p:nvPr/>
          </p:nvSpPr>
          <p:spPr>
            <a:xfrm>
              <a:off x="2064015" y="2866768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E7FC521-1166-472D-9604-5FC66777B7E4}"/>
                </a:ext>
              </a:extLst>
            </p:cNvPr>
            <p:cNvSpPr/>
            <p:nvPr/>
          </p:nvSpPr>
          <p:spPr>
            <a:xfrm>
              <a:off x="2064015" y="4234931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3BC6D18-5A9C-4CB7-B8F3-BB598D377D2A}"/>
              </a:ext>
            </a:extLst>
          </p:cNvPr>
          <p:cNvSpPr txBox="1"/>
          <p:nvPr/>
        </p:nvSpPr>
        <p:spPr>
          <a:xfrm>
            <a:off x="4278721" y="1364302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If genes are randomly distributed:</a:t>
            </a:r>
            <a:endParaRPr lang="zh-CN" altLang="en-US" sz="2800" b="1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510C4A8-1E17-47E8-B437-083877F41EE3}"/>
              </a:ext>
            </a:extLst>
          </p:cNvPr>
          <p:cNvGrpSpPr/>
          <p:nvPr/>
        </p:nvGrpSpPr>
        <p:grpSpPr>
          <a:xfrm>
            <a:off x="4276807" y="1708475"/>
            <a:ext cx="6436225" cy="923330"/>
            <a:chOff x="4340466" y="2847897"/>
            <a:chExt cx="6436225" cy="92333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643AE81-F4F1-4E2E-BB47-549BF0810013}"/>
                </a:ext>
              </a:extLst>
            </p:cNvPr>
            <p:cNvSpPr txBox="1"/>
            <p:nvPr/>
          </p:nvSpPr>
          <p:spPr>
            <a:xfrm>
              <a:off x="6314173" y="2847897"/>
              <a:ext cx="4492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/>
                <a:t>c</a:t>
              </a:r>
              <a:endParaRPr lang="zh-CN" altLang="en-US" sz="5400" dirty="0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5430DDF-B96B-470B-9971-902FC7C32BDF}"/>
                </a:ext>
              </a:extLst>
            </p:cNvPr>
            <p:cNvGrpSpPr/>
            <p:nvPr/>
          </p:nvGrpSpPr>
          <p:grpSpPr>
            <a:xfrm>
              <a:off x="4340466" y="2940230"/>
              <a:ext cx="6436225" cy="779796"/>
              <a:chOff x="4340466" y="2940230"/>
              <a:chExt cx="6436225" cy="779796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E16210E-3FFF-477D-AAC0-8B36837F43D6}"/>
                  </a:ext>
                </a:extLst>
              </p:cNvPr>
              <p:cNvSpPr txBox="1"/>
              <p:nvPr/>
            </p:nvSpPr>
            <p:spPr>
              <a:xfrm>
                <a:off x="4340466" y="3078729"/>
                <a:ext cx="2177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</a:t>
                </a:r>
                <a:r>
                  <a:rPr lang="en-US" altLang="zh-CN" sz="3200" b="1" dirty="0" err="1"/>
                  <a:t>A+,B</a:t>
                </a:r>
                <a:r>
                  <a:rPr lang="en-US" altLang="zh-CN" sz="3200" b="1" dirty="0"/>
                  <a:t>+)=</a:t>
                </a:r>
                <a:endParaRPr lang="zh-CN" altLang="en-US" sz="3200" b="1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496B594-24FD-44BD-9391-059BC94C3E04}"/>
                  </a:ext>
                </a:extLst>
              </p:cNvPr>
              <p:cNvSpPr txBox="1"/>
              <p:nvPr/>
            </p:nvSpPr>
            <p:spPr>
              <a:xfrm>
                <a:off x="6680564" y="335069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70B79C7-16F6-41BD-91FE-0ED742F9539A}"/>
                  </a:ext>
                </a:extLst>
              </p:cNvPr>
              <p:cNvSpPr txBox="1"/>
              <p:nvPr/>
            </p:nvSpPr>
            <p:spPr>
              <a:xfrm>
                <a:off x="6763458" y="305966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15B92B9-9F8F-483F-94B3-BC9BE4CF8B9F}"/>
                  </a:ext>
                </a:extLst>
              </p:cNvPr>
              <p:cNvSpPr txBox="1"/>
              <p:nvPr/>
            </p:nvSpPr>
            <p:spPr>
              <a:xfrm>
                <a:off x="7080316" y="308908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A0FA4EC-3D6E-451C-8F4D-253887FAEDD8}"/>
                  </a:ext>
                </a:extLst>
              </p:cNvPr>
              <p:cNvSpPr txBox="1"/>
              <p:nvPr/>
            </p:nvSpPr>
            <p:spPr>
              <a:xfrm>
                <a:off x="8114908" y="294023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0D4EED6-4E16-4653-81D6-823F3E58A859}"/>
                  </a:ext>
                </a:extLst>
              </p:cNvPr>
              <p:cNvSpPr txBox="1"/>
              <p:nvPr/>
            </p:nvSpPr>
            <p:spPr>
              <a:xfrm>
                <a:off x="8354166" y="308908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A05441-147A-4320-9EA4-C01AB2C35A5A}"/>
                  </a:ext>
                </a:extLst>
              </p:cNvPr>
              <p:cNvSpPr txBox="1"/>
              <p:nvPr/>
            </p:nvSpPr>
            <p:spPr>
              <a:xfrm>
                <a:off x="10085476" y="296464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112EAF9F-3A53-4BE4-B97A-0BF416C8F01F}"/>
              </a:ext>
            </a:extLst>
          </p:cNvPr>
          <p:cNvSpPr txBox="1"/>
          <p:nvPr/>
        </p:nvSpPr>
        <p:spPr>
          <a:xfrm>
            <a:off x="4276807" y="2564234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suppressor screening:</a:t>
            </a:r>
            <a:endParaRPr lang="zh-CN" altLang="en-US" sz="24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BAF9807-A67B-4BB1-9B66-AA45974D547B}"/>
              </a:ext>
            </a:extLst>
          </p:cNvPr>
          <p:cNvSpPr txBox="1"/>
          <p:nvPr/>
        </p:nvSpPr>
        <p:spPr>
          <a:xfrm>
            <a:off x="2612416" y="6006547"/>
            <a:ext cx="779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What about the P adjustment when multiple comparison?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4277879" y="2930760"/>
            <a:ext cx="4999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H</a:t>
            </a:r>
            <a:r>
              <a:rPr lang="en-US" altLang="zh-CN" b="1" dirty="0"/>
              <a:t>0 : </a:t>
            </a:r>
            <a:r>
              <a:rPr lang="en-US" altLang="zh-CN" sz="2400" b="1" dirty="0"/>
              <a:t>B is not a suppressor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276807" y="3379413"/>
            <a:ext cx="48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P = P(A+,B+)*P(no-sup)</a:t>
            </a:r>
            <a:endParaRPr lang="zh-CN" altLang="en-US" sz="3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2B9930-E5CA-4A53-828D-29D6EB34CD2A}"/>
              </a:ext>
            </a:extLst>
          </p:cNvPr>
          <p:cNvSpPr txBox="1"/>
          <p:nvPr/>
        </p:nvSpPr>
        <p:spPr>
          <a:xfrm>
            <a:off x="3977477" y="4401399"/>
            <a:ext cx="6918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P(no-sup)=n(no sup SNP)/(n(all SNP)-n(A SNP))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1289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59D6B7-E79B-4C73-8124-729E6C4BD719}"/>
              </a:ext>
            </a:extLst>
          </p:cNvPr>
          <p:cNvSpPr txBox="1"/>
          <p:nvPr/>
        </p:nvSpPr>
        <p:spPr>
          <a:xfrm>
            <a:off x="328427" y="600295"/>
            <a:ext cx="10299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To explain the reason that nekl-4 share a suppressor mutant with nekl-3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5DEFC7-D3A6-42F8-8375-29C411F6C61F}"/>
              </a:ext>
            </a:extLst>
          </p:cNvPr>
          <p:cNvSpPr txBox="1"/>
          <p:nvPr/>
        </p:nvSpPr>
        <p:spPr>
          <a:xfrm>
            <a:off x="1186248" y="1771252"/>
            <a:ext cx="601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1. P(no-sup) = (9703-95)/(9703-75)</a:t>
            </a:r>
            <a:endParaRPr lang="zh-CN" altLang="en-US" sz="28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C5AA8CA-C346-482A-9967-29E5985D313D}"/>
              </a:ext>
            </a:extLst>
          </p:cNvPr>
          <p:cNvGrpSpPr/>
          <p:nvPr/>
        </p:nvGrpSpPr>
        <p:grpSpPr>
          <a:xfrm>
            <a:off x="1186248" y="2108634"/>
            <a:ext cx="8498449" cy="923330"/>
            <a:chOff x="534935" y="1944349"/>
            <a:chExt cx="849844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C25A855-8DD5-4525-841C-53881CF9EAA6}"/>
                </a:ext>
              </a:extLst>
            </p:cNvPr>
            <p:cNvSpPr txBox="1"/>
            <p:nvPr/>
          </p:nvSpPr>
          <p:spPr>
            <a:xfrm>
              <a:off x="534935" y="2245711"/>
              <a:ext cx="4177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2. P(nekl-4+,nekl-3+) = </a:t>
              </a:r>
              <a:endParaRPr lang="zh-CN" altLang="en-US" sz="2800" b="1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225E76E-479C-4512-A5DB-02D36A40D3CC}"/>
                </a:ext>
              </a:extLst>
            </p:cNvPr>
            <p:cNvGrpSpPr/>
            <p:nvPr/>
          </p:nvGrpSpPr>
          <p:grpSpPr>
            <a:xfrm>
              <a:off x="4570866" y="1944349"/>
              <a:ext cx="4462518" cy="923330"/>
              <a:chOff x="6511881" y="3018617"/>
              <a:chExt cx="4462518" cy="92333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6BD385-C71A-4976-ACE9-1182AB869B9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0175A2F-DCBF-4CB5-85AA-0B561A7965B2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D14B2B-C09E-407C-80CB-586C4B8A18B7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5BE115-F263-478D-86C5-957DF0D5A3A2}"/>
                  </a:ext>
                </a:extLst>
              </p:cNvPr>
              <p:cNvSpPr txBox="1"/>
              <p:nvPr/>
            </p:nvSpPr>
            <p:spPr>
              <a:xfrm>
                <a:off x="7278024" y="325980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D55FB9-6E67-499C-B9EE-41B8E2B6F7AE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835E3F7-5580-4390-8CE0-E80175DCC6D3}"/>
                  </a:ext>
                </a:extLst>
              </p:cNvPr>
              <p:cNvSpPr txBox="1"/>
              <p:nvPr/>
            </p:nvSpPr>
            <p:spPr>
              <a:xfrm>
                <a:off x="8551874" y="325980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EACACA-6876-4CC2-A28D-BB393DE360B1}"/>
                  </a:ext>
                </a:extLst>
              </p:cNvPr>
              <p:cNvSpPr txBox="1"/>
              <p:nvPr/>
            </p:nvSpPr>
            <p:spPr>
              <a:xfrm>
                <a:off x="10283184" y="313536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3E020F7-7673-4DC3-85F5-934AE6B09635}"/>
              </a:ext>
            </a:extLst>
          </p:cNvPr>
          <p:cNvSpPr txBox="1"/>
          <p:nvPr/>
        </p:nvSpPr>
        <p:spPr>
          <a:xfrm>
            <a:off x="1186248" y="2980764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3.P(++) = (7/95)*(75/95) = 0.0582</a:t>
            </a:r>
            <a:endParaRPr lang="zh-CN" altLang="en-US" sz="28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9EFA33-8896-48AF-8095-B90A2BAC0734}"/>
              </a:ext>
            </a:extLst>
          </p:cNvPr>
          <p:cNvSpPr txBox="1"/>
          <p:nvPr/>
        </p:nvSpPr>
        <p:spPr>
          <a:xfrm>
            <a:off x="1258021" y="3669801"/>
            <a:ext cx="6665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one of them is no-suppressor mutation:</a:t>
            </a:r>
            <a:endParaRPr lang="zh-CN" altLang="en-US" sz="24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186248" y="4001542"/>
            <a:ext cx="9441793" cy="923330"/>
            <a:chOff x="1186248" y="4001542"/>
            <a:chExt cx="9441793" cy="92333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19D1C88-43FC-4DCE-8E6C-65F23ED4C97E}"/>
                </a:ext>
              </a:extLst>
            </p:cNvPr>
            <p:cNvGrpSpPr/>
            <p:nvPr/>
          </p:nvGrpSpPr>
          <p:grpSpPr>
            <a:xfrm>
              <a:off x="1186248" y="4001542"/>
              <a:ext cx="8010871" cy="923330"/>
              <a:chOff x="534935" y="1944349"/>
              <a:chExt cx="8010871" cy="923330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0DE730F-A48A-4139-8BA1-58003CD869C1}"/>
                  </a:ext>
                </a:extLst>
              </p:cNvPr>
              <p:cNvSpPr txBox="1"/>
              <p:nvPr/>
            </p:nvSpPr>
            <p:spPr>
              <a:xfrm>
                <a:off x="534935" y="2245711"/>
                <a:ext cx="41777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2. P(nekl-4+,nekl-3+) = </a:t>
                </a:r>
                <a:endParaRPr lang="zh-CN" altLang="en-US" sz="2800" b="1" dirty="0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0DBD1BC-8D7A-442B-9ED0-3CBD662C4A5A}"/>
                  </a:ext>
                </a:extLst>
              </p:cNvPr>
              <p:cNvGrpSpPr/>
              <p:nvPr/>
            </p:nvGrpSpPr>
            <p:grpSpPr>
              <a:xfrm>
                <a:off x="4570866" y="1944349"/>
                <a:ext cx="3974940" cy="923330"/>
                <a:chOff x="6511881" y="3018617"/>
                <a:chExt cx="3974940" cy="923330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28A2F1F-E46A-467D-BE04-D76EFEF41D16}"/>
                    </a:ext>
                  </a:extLst>
                </p:cNvPr>
                <p:cNvSpPr txBox="1"/>
                <p:nvPr/>
              </p:nvSpPr>
              <p:spPr>
                <a:xfrm>
                  <a:off x="6511881" y="3018617"/>
                  <a:ext cx="44928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400" dirty="0"/>
                    <a:t>c</a:t>
                  </a:r>
                  <a:endParaRPr lang="zh-CN" altLang="en-US" sz="5400" dirty="0"/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A40C56A-4D04-45CB-8DA7-0B7985DDA14F}"/>
                    </a:ext>
                  </a:extLst>
                </p:cNvPr>
                <p:cNvSpPr txBox="1"/>
                <p:nvPr/>
              </p:nvSpPr>
              <p:spPr>
                <a:xfrm>
                  <a:off x="6878272" y="3521414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</a:t>
                  </a:r>
                  <a:endParaRPr lang="zh-CN" altLang="en-US" b="1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BB4943-2F0E-4BBD-9FA7-3D849AF441D8}"/>
                    </a:ext>
                  </a:extLst>
                </p:cNvPr>
                <p:cNvSpPr txBox="1"/>
                <p:nvPr/>
              </p:nvSpPr>
              <p:spPr>
                <a:xfrm>
                  <a:off x="6961166" y="3230388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8C0776C-1F74-4745-9818-FF602F8A4784}"/>
                    </a:ext>
                  </a:extLst>
                </p:cNvPr>
                <p:cNvSpPr txBox="1"/>
                <p:nvPr/>
              </p:nvSpPr>
              <p:spPr>
                <a:xfrm>
                  <a:off x="7236921" y="3350756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0.0582</a:t>
                  </a:r>
                  <a:endParaRPr lang="zh-CN" altLang="en-US" sz="2400" b="1" dirty="0"/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5E4ED3-564E-4E27-AA95-B4085E3C4653}"/>
                    </a:ext>
                  </a:extLst>
                </p:cNvPr>
                <p:cNvSpPr txBox="1"/>
                <p:nvPr/>
              </p:nvSpPr>
              <p:spPr>
                <a:xfrm>
                  <a:off x="8312616" y="311095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F3814E1-943F-47E3-9BF8-5304B3E9BCE6}"/>
                    </a:ext>
                  </a:extLst>
                </p:cNvPr>
                <p:cNvSpPr txBox="1"/>
                <p:nvPr/>
              </p:nvSpPr>
              <p:spPr>
                <a:xfrm>
                  <a:off x="8546320" y="3343153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0.9418</a:t>
                  </a:r>
                  <a:endParaRPr lang="zh-CN" altLang="en-US" sz="2400" b="1" dirty="0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818EF47-EF2F-45E3-9AAB-718F416DFD00}"/>
                    </a:ext>
                  </a:extLst>
                </p:cNvPr>
                <p:cNvSpPr txBox="1"/>
                <p:nvPr/>
              </p:nvSpPr>
              <p:spPr>
                <a:xfrm>
                  <a:off x="9795606" y="315088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95-n</a:t>
                  </a:r>
                  <a:endParaRPr lang="zh-CN" altLang="en-US" b="1" dirty="0"/>
                </a:p>
              </p:txBody>
            </p:sp>
          </p:grp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B5210AC-0A56-4855-813A-A286C811F0BF}"/>
                </a:ext>
              </a:extLst>
            </p:cNvPr>
            <p:cNvSpPr txBox="1"/>
            <p:nvPr/>
          </p:nvSpPr>
          <p:spPr>
            <a:xfrm>
              <a:off x="8824342" y="4353178"/>
              <a:ext cx="180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* P(no-sup)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29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23490</TotalTime>
  <Words>1182</Words>
  <Application>Microsoft Office PowerPoint</Application>
  <PresentationFormat>宽屏</PresentationFormat>
  <Paragraphs>383</Paragraphs>
  <Slides>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4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Zhengyang</dc:creator>
  <cp:lastModifiedBy>Guo Zhengyang</cp:lastModifiedBy>
  <cp:revision>26</cp:revision>
  <dcterms:created xsi:type="dcterms:W3CDTF">2022-06-21T02:36:11Z</dcterms:created>
  <dcterms:modified xsi:type="dcterms:W3CDTF">2022-10-26T12:11:40Z</dcterms:modified>
</cp:coreProperties>
</file>